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6"/>
  </p:notesMasterIdLst>
  <p:sldIdLst>
    <p:sldId id="256" r:id="rId2"/>
    <p:sldId id="340" r:id="rId3"/>
    <p:sldId id="257" r:id="rId4"/>
    <p:sldId id="358" r:id="rId5"/>
    <p:sldId id="359" r:id="rId6"/>
    <p:sldId id="345" r:id="rId7"/>
    <p:sldId id="354" r:id="rId8"/>
    <p:sldId id="355" r:id="rId9"/>
    <p:sldId id="259" r:id="rId10"/>
    <p:sldId id="260" r:id="rId11"/>
    <p:sldId id="341" r:id="rId12"/>
    <p:sldId id="261" r:id="rId13"/>
    <p:sldId id="262" r:id="rId14"/>
    <p:sldId id="264" r:id="rId15"/>
    <p:sldId id="265" r:id="rId16"/>
    <p:sldId id="360" r:id="rId17"/>
    <p:sldId id="361" r:id="rId18"/>
    <p:sldId id="266" r:id="rId19"/>
    <p:sldId id="346" r:id="rId20"/>
    <p:sldId id="267" r:id="rId21"/>
    <p:sldId id="344" r:id="rId22"/>
    <p:sldId id="271" r:id="rId23"/>
    <p:sldId id="272" r:id="rId24"/>
    <p:sldId id="273" r:id="rId25"/>
    <p:sldId id="342" r:id="rId26"/>
    <p:sldId id="274" r:id="rId27"/>
    <p:sldId id="275" r:id="rId28"/>
    <p:sldId id="276" r:id="rId29"/>
    <p:sldId id="277" r:id="rId30"/>
    <p:sldId id="278" r:id="rId31"/>
    <p:sldId id="279" r:id="rId32"/>
    <p:sldId id="280" r:id="rId33"/>
    <p:sldId id="281" r:id="rId34"/>
    <p:sldId id="282" r:id="rId35"/>
    <p:sldId id="283" r:id="rId36"/>
    <p:sldId id="286" r:id="rId37"/>
    <p:sldId id="287" r:id="rId38"/>
    <p:sldId id="288" r:id="rId39"/>
    <p:sldId id="289" r:id="rId40"/>
    <p:sldId id="290" r:id="rId41"/>
    <p:sldId id="362" r:id="rId42"/>
    <p:sldId id="363" r:id="rId43"/>
    <p:sldId id="364" r:id="rId44"/>
    <p:sldId id="292" r:id="rId45"/>
    <p:sldId id="293" r:id="rId46"/>
    <p:sldId id="294" r:id="rId47"/>
    <p:sldId id="295" r:id="rId48"/>
    <p:sldId id="296" r:id="rId49"/>
    <p:sldId id="297" r:id="rId50"/>
    <p:sldId id="298" r:id="rId51"/>
    <p:sldId id="365" r:id="rId52"/>
    <p:sldId id="299" r:id="rId53"/>
    <p:sldId id="366" r:id="rId54"/>
    <p:sldId id="367" r:id="rId55"/>
    <p:sldId id="368" r:id="rId56"/>
    <p:sldId id="303" r:id="rId57"/>
    <p:sldId id="304" r:id="rId58"/>
    <p:sldId id="369" r:id="rId59"/>
    <p:sldId id="305" r:id="rId60"/>
    <p:sldId id="306" r:id="rId61"/>
    <p:sldId id="370" r:id="rId62"/>
    <p:sldId id="371" r:id="rId63"/>
    <p:sldId id="313" r:id="rId64"/>
    <p:sldId id="314" r:id="rId65"/>
    <p:sldId id="315" r:id="rId66"/>
    <p:sldId id="316" r:id="rId67"/>
    <p:sldId id="372" r:id="rId68"/>
    <p:sldId id="322" r:id="rId69"/>
    <p:sldId id="376" r:id="rId70"/>
    <p:sldId id="325" r:id="rId71"/>
    <p:sldId id="378" r:id="rId72"/>
    <p:sldId id="373" r:id="rId73"/>
    <p:sldId id="374" r:id="rId74"/>
    <p:sldId id="375" r:id="rId75"/>
    <p:sldId id="326" r:id="rId76"/>
    <p:sldId id="336" r:id="rId77"/>
    <p:sldId id="327" r:id="rId78"/>
    <p:sldId id="328" r:id="rId79"/>
    <p:sldId id="377" r:id="rId80"/>
    <p:sldId id="334" r:id="rId81"/>
    <p:sldId id="337" r:id="rId82"/>
    <p:sldId id="338" r:id="rId83"/>
    <p:sldId id="335" r:id="rId84"/>
    <p:sldId id="339" r:id="rId85"/>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85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ADF9CB-EB76-4898-ABD3-F3B880E1A2B1}" type="datetimeFigureOut">
              <a:rPr lang="sr-Latn-CS" smtClean="0"/>
              <a:pPr/>
              <a:t>5.11.2017</a:t>
            </a:fld>
            <a:endParaRPr lang="hr-HR"/>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hr-H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C73BB4-23E4-444E-BC74-933E53024A8F}" type="slidenum">
              <a:rPr lang="hr-HR" smtClean="0"/>
              <a:pPr/>
              <a:t>‹Nr.›</a:t>
            </a:fld>
            <a:endParaRPr lang="hr-H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hr-HR" smtClean="0"/>
          </a:p>
          <a:p>
            <a:endParaRPr lang="hr-HR"/>
          </a:p>
        </p:txBody>
      </p:sp>
      <p:sp>
        <p:nvSpPr>
          <p:cNvPr id="4" name="Foliennummernplatzhalter 3"/>
          <p:cNvSpPr>
            <a:spLocks noGrp="1"/>
          </p:cNvSpPr>
          <p:nvPr>
            <p:ph type="sldNum" sz="quarter" idx="10"/>
          </p:nvPr>
        </p:nvSpPr>
        <p:spPr/>
        <p:txBody>
          <a:bodyPr/>
          <a:lstStyle/>
          <a:p>
            <a:fld id="{49C73BB4-23E4-444E-BC74-933E53024A8F}" type="slidenum">
              <a:rPr lang="hr-HR" smtClean="0"/>
              <a:pPr/>
              <a:t>15</a:t>
            </a:fld>
            <a:endParaRPr lang="hr-H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4" name="Titel 13"/>
          <p:cNvSpPr>
            <a:spLocks noGrp="1"/>
          </p:cNvSpPr>
          <p:nvPr>
            <p:ph type="ctrTitle"/>
          </p:nvPr>
        </p:nvSpPr>
        <p:spPr>
          <a:xfrm>
            <a:off x="1432560" y="359898"/>
            <a:ext cx="7406640" cy="1472184"/>
          </a:xfrm>
        </p:spPr>
        <p:txBody>
          <a:bodyPr anchor="b"/>
          <a:lstStyle>
            <a:lvl1pPr algn="l">
              <a:defRPr/>
            </a:lvl1pPr>
            <a:extLst/>
          </a:lstStyle>
          <a:p>
            <a:r>
              <a:rPr kumimoji="0" lang="de-DE" smtClean="0"/>
              <a:t>Titelmasterformat durch Klicken bearbeiten</a:t>
            </a:r>
            <a:endParaRPr kumimoji="0" lang="en-US"/>
          </a:p>
        </p:txBody>
      </p:sp>
      <p:sp>
        <p:nvSpPr>
          <p:cNvPr id="22" name="Untertitel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de-DE" smtClean="0"/>
              <a:t>Formatvorlage des Untertitelmasters durch Klicken bearbeiten</a:t>
            </a:r>
            <a:endParaRPr kumimoji="0" lang="en-US"/>
          </a:p>
        </p:txBody>
      </p:sp>
      <p:sp>
        <p:nvSpPr>
          <p:cNvPr id="7" name="Datumsplatzhalter 6"/>
          <p:cNvSpPr>
            <a:spLocks noGrp="1"/>
          </p:cNvSpPr>
          <p:nvPr>
            <p:ph type="dt" sz="half" idx="10"/>
          </p:nvPr>
        </p:nvSpPr>
        <p:spPr/>
        <p:txBody>
          <a:bodyPr/>
          <a:lstStyle>
            <a:extLst/>
          </a:lstStyle>
          <a:p>
            <a:fld id="{1AB7FB91-970C-4D87-BEB4-CE5A4AF99D40}" type="datetimeFigureOut">
              <a:rPr lang="sr-Latn-CS" smtClean="0"/>
              <a:pPr/>
              <a:t>5.11.2017</a:t>
            </a:fld>
            <a:endParaRPr lang="hr-HR"/>
          </a:p>
        </p:txBody>
      </p:sp>
      <p:sp>
        <p:nvSpPr>
          <p:cNvPr id="20" name="Fußzeilenplatzhalter 19"/>
          <p:cNvSpPr>
            <a:spLocks noGrp="1"/>
          </p:cNvSpPr>
          <p:nvPr>
            <p:ph type="ftr" sz="quarter" idx="11"/>
          </p:nvPr>
        </p:nvSpPr>
        <p:spPr/>
        <p:txBody>
          <a:bodyPr/>
          <a:lstStyle>
            <a:extLst/>
          </a:lstStyle>
          <a:p>
            <a:endParaRPr lang="hr-HR"/>
          </a:p>
        </p:txBody>
      </p:sp>
      <p:sp>
        <p:nvSpPr>
          <p:cNvPr id="10" name="Foliennummernplatzhalter 9"/>
          <p:cNvSpPr>
            <a:spLocks noGrp="1"/>
          </p:cNvSpPr>
          <p:nvPr>
            <p:ph type="sldNum" sz="quarter" idx="12"/>
          </p:nvPr>
        </p:nvSpPr>
        <p:spPr/>
        <p:txBody>
          <a:bodyPr/>
          <a:lstStyle>
            <a:extLst/>
          </a:lstStyle>
          <a:p>
            <a:fld id="{4AF543F4-EBAB-4C0C-B62E-02554CF57396}" type="slidenum">
              <a:rPr lang="hr-HR" smtClean="0"/>
              <a:pPr/>
              <a:t>‹Nr.›</a:t>
            </a:fld>
            <a:endParaRPr lang="hr-H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1AB7FB91-970C-4D87-BEB4-CE5A4AF99D40}" type="datetimeFigureOut">
              <a:rPr lang="sr-Latn-CS" smtClean="0"/>
              <a:pPr/>
              <a:t>5.11.2017</a:t>
            </a:fld>
            <a:endParaRPr lang="hr-HR"/>
          </a:p>
        </p:txBody>
      </p:sp>
      <p:sp>
        <p:nvSpPr>
          <p:cNvPr id="5" name="Fußzeilenplatzhalter 4"/>
          <p:cNvSpPr>
            <a:spLocks noGrp="1"/>
          </p:cNvSpPr>
          <p:nvPr>
            <p:ph type="ftr" sz="quarter" idx="11"/>
          </p:nvPr>
        </p:nvSpPr>
        <p:spPr/>
        <p:txBody>
          <a:bodyPr/>
          <a:lstStyle>
            <a:extLst/>
          </a:lstStyle>
          <a:p>
            <a:endParaRPr lang="hr-HR"/>
          </a:p>
        </p:txBody>
      </p:sp>
      <p:sp>
        <p:nvSpPr>
          <p:cNvPr id="6" name="Foliennummernplatzhalter 5"/>
          <p:cNvSpPr>
            <a:spLocks noGrp="1"/>
          </p:cNvSpPr>
          <p:nvPr>
            <p:ph type="sldNum" sz="quarter" idx="12"/>
          </p:nvPr>
        </p:nvSpPr>
        <p:spPr/>
        <p:txBody>
          <a:bodyPr/>
          <a:lstStyle>
            <a:extLst/>
          </a:lstStyle>
          <a:p>
            <a:fld id="{4AF543F4-EBAB-4C0C-B62E-02554CF57396}" type="slidenum">
              <a:rPr lang="hr-HR" smtClean="0"/>
              <a:pPr/>
              <a:t>‹Nr.›</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58000" y="274639"/>
            <a:ext cx="1828800" cy="5851525"/>
          </a:xfrm>
        </p:spPr>
        <p:txBody>
          <a:bodyPr vert="eaVert"/>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1143000" y="274640"/>
            <a:ext cx="5562600" cy="5851525"/>
          </a:xfrm>
        </p:spPr>
        <p:txBody>
          <a:bodyPr vert="eaVert"/>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1AB7FB91-970C-4D87-BEB4-CE5A4AF99D40}" type="datetimeFigureOut">
              <a:rPr lang="sr-Latn-CS" smtClean="0"/>
              <a:pPr/>
              <a:t>5.11.2017</a:t>
            </a:fld>
            <a:endParaRPr lang="hr-HR"/>
          </a:p>
        </p:txBody>
      </p:sp>
      <p:sp>
        <p:nvSpPr>
          <p:cNvPr id="5" name="Fußzeilenplatzhalter 4"/>
          <p:cNvSpPr>
            <a:spLocks noGrp="1"/>
          </p:cNvSpPr>
          <p:nvPr>
            <p:ph type="ftr" sz="quarter" idx="11"/>
          </p:nvPr>
        </p:nvSpPr>
        <p:spPr/>
        <p:txBody>
          <a:bodyPr/>
          <a:lstStyle>
            <a:extLst/>
          </a:lstStyle>
          <a:p>
            <a:endParaRPr lang="hr-HR"/>
          </a:p>
        </p:txBody>
      </p:sp>
      <p:sp>
        <p:nvSpPr>
          <p:cNvPr id="6" name="Foliennummernplatzhalter 5"/>
          <p:cNvSpPr>
            <a:spLocks noGrp="1"/>
          </p:cNvSpPr>
          <p:nvPr>
            <p:ph type="sldNum" sz="quarter" idx="12"/>
          </p:nvPr>
        </p:nvSpPr>
        <p:spPr/>
        <p:txBody>
          <a:bodyPr/>
          <a:lstStyle>
            <a:extLst/>
          </a:lstStyle>
          <a:p>
            <a:fld id="{4AF543F4-EBAB-4C0C-B62E-02554CF57396}" type="slidenum">
              <a:rPr lang="hr-HR" smtClean="0"/>
              <a:pPr/>
              <a:t>‹Nr.›</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1AB7FB91-970C-4D87-BEB4-CE5A4AF99D40}" type="datetimeFigureOut">
              <a:rPr lang="sr-Latn-CS" smtClean="0"/>
              <a:pPr/>
              <a:t>5.11.2017</a:t>
            </a:fld>
            <a:endParaRPr lang="hr-HR"/>
          </a:p>
        </p:txBody>
      </p:sp>
      <p:sp>
        <p:nvSpPr>
          <p:cNvPr id="5" name="Fußzeilenplatzhalter 4"/>
          <p:cNvSpPr>
            <a:spLocks noGrp="1"/>
          </p:cNvSpPr>
          <p:nvPr>
            <p:ph type="ftr" sz="quarter" idx="11"/>
          </p:nvPr>
        </p:nvSpPr>
        <p:spPr/>
        <p:txBody>
          <a:bodyPr/>
          <a:lstStyle>
            <a:extLst/>
          </a:lstStyle>
          <a:p>
            <a:endParaRPr lang="hr-HR"/>
          </a:p>
        </p:txBody>
      </p:sp>
      <p:sp>
        <p:nvSpPr>
          <p:cNvPr id="6" name="Foliennummernplatzhalter 5"/>
          <p:cNvSpPr>
            <a:spLocks noGrp="1"/>
          </p:cNvSpPr>
          <p:nvPr>
            <p:ph type="sldNum" sz="quarter" idx="12"/>
          </p:nvPr>
        </p:nvSpPr>
        <p:spPr/>
        <p:txBody>
          <a:bodyPr/>
          <a:lstStyle>
            <a:extLst/>
          </a:lstStyle>
          <a:p>
            <a:fld id="{4AF543F4-EBAB-4C0C-B62E-02554CF57396}" type="slidenum">
              <a:rPr lang="hr-HR" smtClean="0"/>
              <a:pPr/>
              <a:t>‹Nr.›</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spTree>
      <p:nvGrpSpPr>
        <p:cNvPr id="1" name=""/>
        <p:cNvGrpSpPr/>
        <p:nvPr/>
      </p:nvGrpSpPr>
      <p:grpSpPr>
        <a:xfrm>
          <a:off x="0" y="0"/>
          <a:ext cx="0" cy="0"/>
          <a:chOff x="0" y="0"/>
          <a:chExt cx="0" cy="0"/>
        </a:xfrm>
      </p:grpSpPr>
      <p:sp>
        <p:nvSpPr>
          <p:cNvPr id="7" name="Rechteck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p:txBody>
          <a:bodyPr/>
          <a:lstStyle>
            <a:extLst/>
          </a:lstStyle>
          <a:p>
            <a:fld id="{1AB7FB91-970C-4D87-BEB4-CE5A4AF99D40}" type="datetimeFigureOut">
              <a:rPr lang="sr-Latn-CS" smtClean="0"/>
              <a:pPr/>
              <a:t>5.11.2017</a:t>
            </a:fld>
            <a:endParaRPr lang="hr-HR"/>
          </a:p>
        </p:txBody>
      </p:sp>
      <p:sp>
        <p:nvSpPr>
          <p:cNvPr id="5" name="Fußzeilenplatzhalter 4"/>
          <p:cNvSpPr>
            <a:spLocks noGrp="1"/>
          </p:cNvSpPr>
          <p:nvPr>
            <p:ph type="ftr" sz="quarter" idx="11"/>
          </p:nvPr>
        </p:nvSpPr>
        <p:spPr/>
        <p:txBody>
          <a:bodyPr/>
          <a:lstStyle>
            <a:extLst/>
          </a:lstStyle>
          <a:p>
            <a:endParaRPr lang="hr-HR"/>
          </a:p>
        </p:txBody>
      </p:sp>
      <p:sp>
        <p:nvSpPr>
          <p:cNvPr id="6" name="Foliennummernplatzhalter 5"/>
          <p:cNvSpPr>
            <a:spLocks noGrp="1"/>
          </p:cNvSpPr>
          <p:nvPr>
            <p:ph type="sldNum" sz="quarter" idx="12"/>
          </p:nvPr>
        </p:nvSpPr>
        <p:spPr/>
        <p:txBody>
          <a:bodyPr/>
          <a:lstStyle>
            <a:extLst/>
          </a:lstStyle>
          <a:p>
            <a:fld id="{4AF543F4-EBAB-4C0C-B62E-02554CF57396}" type="slidenum">
              <a:rPr lang="hr-HR" smtClean="0"/>
              <a:pPr/>
              <a:t>‹Nr.›</a:t>
            </a:fld>
            <a:endParaRPr lang="hr-HR"/>
          </a:p>
        </p:txBody>
      </p:sp>
      <p:sp>
        <p:nvSpPr>
          <p:cNvPr id="10" name="Rechteck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lstStyle>
            <a:extLst/>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fld id="{1AB7FB91-970C-4D87-BEB4-CE5A4AF99D40}" type="datetimeFigureOut">
              <a:rPr lang="sr-Latn-CS" smtClean="0"/>
              <a:pPr/>
              <a:t>5.11.2017</a:t>
            </a:fld>
            <a:endParaRPr lang="hr-HR"/>
          </a:p>
        </p:txBody>
      </p:sp>
      <p:sp>
        <p:nvSpPr>
          <p:cNvPr id="6" name="Fußzeilenplatzhalter 5"/>
          <p:cNvSpPr>
            <a:spLocks noGrp="1"/>
          </p:cNvSpPr>
          <p:nvPr>
            <p:ph type="ftr" sz="quarter" idx="11"/>
          </p:nvPr>
        </p:nvSpPr>
        <p:spPr/>
        <p:txBody>
          <a:bodyPr/>
          <a:lstStyle>
            <a:extLst/>
          </a:lstStyle>
          <a:p>
            <a:endParaRPr lang="hr-HR"/>
          </a:p>
        </p:txBody>
      </p:sp>
      <p:sp>
        <p:nvSpPr>
          <p:cNvPr id="7" name="Foliennummernplatzhalter 6"/>
          <p:cNvSpPr>
            <a:spLocks noGrp="1"/>
          </p:cNvSpPr>
          <p:nvPr>
            <p:ph type="sldNum" sz="quarter" idx="12"/>
          </p:nvPr>
        </p:nvSpPr>
        <p:spPr/>
        <p:txBody>
          <a:bodyPr/>
          <a:lstStyle>
            <a:extLst/>
          </a:lstStyle>
          <a:p>
            <a:fld id="{4AF543F4-EBAB-4C0C-B62E-02554CF57396}" type="slidenum">
              <a:rPr lang="hr-HR" smtClean="0"/>
              <a:pPr/>
              <a:t>‹Nr.›</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Textmasterformate durch Klicken bearbeiten</a:t>
            </a:r>
          </a:p>
        </p:txBody>
      </p:sp>
      <p:sp>
        <p:nvSpPr>
          <p:cNvPr id="5" name="Inhaltsplatzhalt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extLst/>
          </a:lstStyle>
          <a:p>
            <a:fld id="{1AB7FB91-970C-4D87-BEB4-CE5A4AF99D40}" type="datetimeFigureOut">
              <a:rPr lang="sr-Latn-CS" smtClean="0"/>
              <a:pPr/>
              <a:t>5.11.2017</a:t>
            </a:fld>
            <a:endParaRPr lang="hr-HR"/>
          </a:p>
        </p:txBody>
      </p:sp>
      <p:sp>
        <p:nvSpPr>
          <p:cNvPr id="8" name="Fußzeilenplatzhalter 7"/>
          <p:cNvSpPr>
            <a:spLocks noGrp="1"/>
          </p:cNvSpPr>
          <p:nvPr>
            <p:ph type="ftr" sz="quarter" idx="11"/>
          </p:nvPr>
        </p:nvSpPr>
        <p:spPr/>
        <p:txBody>
          <a:bodyPr/>
          <a:lstStyle>
            <a:extLst/>
          </a:lstStyle>
          <a:p>
            <a:endParaRPr lang="hr-HR"/>
          </a:p>
        </p:txBody>
      </p:sp>
      <p:sp>
        <p:nvSpPr>
          <p:cNvPr id="9" name="Foliennummernplatzhalter 8"/>
          <p:cNvSpPr>
            <a:spLocks noGrp="1"/>
          </p:cNvSpPr>
          <p:nvPr>
            <p:ph type="sldNum" sz="quarter" idx="12"/>
          </p:nvPr>
        </p:nvSpPr>
        <p:spPr/>
        <p:txBody>
          <a:bodyPr/>
          <a:lstStyle>
            <a:extLst/>
          </a:lstStyle>
          <a:p>
            <a:fld id="{4AF543F4-EBAB-4C0C-B62E-02554CF57396}" type="slidenum">
              <a:rPr lang="hr-HR" smtClean="0"/>
              <a:pPr/>
              <a:t>‹Nr.›</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nchor="ctr"/>
          <a:lstStyle>
            <a:extLst/>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extLst/>
          </a:lstStyle>
          <a:p>
            <a:fld id="{1AB7FB91-970C-4D87-BEB4-CE5A4AF99D40}" type="datetimeFigureOut">
              <a:rPr lang="sr-Latn-CS" smtClean="0"/>
              <a:pPr/>
              <a:t>5.11.2017</a:t>
            </a:fld>
            <a:endParaRPr lang="hr-HR"/>
          </a:p>
        </p:txBody>
      </p:sp>
      <p:sp>
        <p:nvSpPr>
          <p:cNvPr id="4" name="Fußzeilenplatzhalter 3"/>
          <p:cNvSpPr>
            <a:spLocks noGrp="1"/>
          </p:cNvSpPr>
          <p:nvPr>
            <p:ph type="ftr" sz="quarter" idx="11"/>
          </p:nvPr>
        </p:nvSpPr>
        <p:spPr/>
        <p:txBody>
          <a:bodyPr/>
          <a:lstStyle>
            <a:extLst/>
          </a:lstStyle>
          <a:p>
            <a:endParaRPr lang="hr-HR"/>
          </a:p>
        </p:txBody>
      </p:sp>
      <p:sp>
        <p:nvSpPr>
          <p:cNvPr id="5" name="Foliennummernplatzhalter 4"/>
          <p:cNvSpPr>
            <a:spLocks noGrp="1"/>
          </p:cNvSpPr>
          <p:nvPr>
            <p:ph type="sldNum" sz="quarter" idx="12"/>
          </p:nvPr>
        </p:nvSpPr>
        <p:spPr/>
        <p:txBody>
          <a:bodyPr/>
          <a:lstStyle>
            <a:extLst/>
          </a:lstStyle>
          <a:p>
            <a:fld id="{4AF543F4-EBAB-4C0C-B62E-02554CF57396}" type="slidenum">
              <a:rPr lang="hr-HR" smtClean="0"/>
              <a:pPr/>
              <a:t>‹Nr.›</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hteck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umsplatzhalter 1"/>
          <p:cNvSpPr>
            <a:spLocks noGrp="1"/>
          </p:cNvSpPr>
          <p:nvPr>
            <p:ph type="dt" sz="half" idx="10"/>
          </p:nvPr>
        </p:nvSpPr>
        <p:spPr/>
        <p:txBody>
          <a:bodyPr/>
          <a:lstStyle>
            <a:extLst/>
          </a:lstStyle>
          <a:p>
            <a:fld id="{1AB7FB91-970C-4D87-BEB4-CE5A4AF99D40}" type="datetimeFigureOut">
              <a:rPr lang="sr-Latn-CS" smtClean="0"/>
              <a:pPr/>
              <a:t>5.11.2017</a:t>
            </a:fld>
            <a:endParaRPr lang="hr-HR"/>
          </a:p>
        </p:txBody>
      </p:sp>
      <p:sp>
        <p:nvSpPr>
          <p:cNvPr id="3" name="Fußzeilenplatzhalter 2"/>
          <p:cNvSpPr>
            <a:spLocks noGrp="1"/>
          </p:cNvSpPr>
          <p:nvPr>
            <p:ph type="ftr" sz="quarter" idx="11"/>
          </p:nvPr>
        </p:nvSpPr>
        <p:spPr/>
        <p:txBody>
          <a:bodyPr/>
          <a:lstStyle>
            <a:extLst/>
          </a:lstStyle>
          <a:p>
            <a:endParaRPr lang="hr-HR"/>
          </a:p>
        </p:txBody>
      </p:sp>
      <p:sp>
        <p:nvSpPr>
          <p:cNvPr id="4" name="Foliennummernplatzhalter 3"/>
          <p:cNvSpPr>
            <a:spLocks noGrp="1"/>
          </p:cNvSpPr>
          <p:nvPr>
            <p:ph type="sldNum" sz="quarter" idx="12"/>
          </p:nvPr>
        </p:nvSpPr>
        <p:spPr/>
        <p:txBody>
          <a:bodyPr/>
          <a:lstStyle>
            <a:extLst/>
          </a:lstStyle>
          <a:p>
            <a:fld id="{4AF543F4-EBAB-4C0C-B62E-02554CF57396}" type="slidenum">
              <a:rPr lang="hr-HR" smtClean="0"/>
              <a:pPr/>
              <a:t>‹Nr.›</a:t>
            </a:fld>
            <a:endParaRPr lang="hr-HR"/>
          </a:p>
        </p:txBody>
      </p:sp>
      <p:sp>
        <p:nvSpPr>
          <p:cNvPr id="6" name="Rechteck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de-DE" smtClean="0"/>
              <a:t>Textmasterformate durch Klicken bearbeiten</a:t>
            </a:r>
          </a:p>
        </p:txBody>
      </p:sp>
      <p:sp>
        <p:nvSpPr>
          <p:cNvPr id="4" name="Inhaltsplatzhalt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fld id="{1AB7FB91-970C-4D87-BEB4-CE5A4AF99D40}" type="datetimeFigureOut">
              <a:rPr lang="sr-Latn-CS" smtClean="0"/>
              <a:pPr/>
              <a:t>5.11.2017</a:t>
            </a:fld>
            <a:endParaRPr lang="hr-HR"/>
          </a:p>
        </p:txBody>
      </p:sp>
      <p:sp>
        <p:nvSpPr>
          <p:cNvPr id="6" name="Fußzeilenplatzhalter 5"/>
          <p:cNvSpPr>
            <a:spLocks noGrp="1"/>
          </p:cNvSpPr>
          <p:nvPr>
            <p:ph type="ftr" sz="quarter" idx="11"/>
          </p:nvPr>
        </p:nvSpPr>
        <p:spPr/>
        <p:txBody>
          <a:bodyPr/>
          <a:lstStyle>
            <a:extLst/>
          </a:lstStyle>
          <a:p>
            <a:endParaRPr lang="hr-HR"/>
          </a:p>
        </p:txBody>
      </p:sp>
      <p:sp>
        <p:nvSpPr>
          <p:cNvPr id="7" name="Foliennummernplatzhalter 6"/>
          <p:cNvSpPr>
            <a:spLocks noGrp="1"/>
          </p:cNvSpPr>
          <p:nvPr>
            <p:ph type="sldNum" sz="quarter" idx="12"/>
          </p:nvPr>
        </p:nvSpPr>
        <p:spPr/>
        <p:txBody>
          <a:bodyPr/>
          <a:lstStyle>
            <a:extLst/>
          </a:lstStyle>
          <a:p>
            <a:fld id="{4AF543F4-EBAB-4C0C-B62E-02554CF57396}" type="slidenum">
              <a:rPr lang="hr-HR" smtClean="0"/>
              <a:pPr/>
              <a:t>‹Nr.›</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de-DE" smtClean="0"/>
              <a:t>Titelmasterformat durch Klicken bearbeiten</a:t>
            </a:r>
            <a:endParaRPr kumimoji="0" lang="en-US"/>
          </a:p>
        </p:txBody>
      </p:sp>
      <p:sp>
        <p:nvSpPr>
          <p:cNvPr id="5" name="Datumsplatzhalter 4"/>
          <p:cNvSpPr>
            <a:spLocks noGrp="1"/>
          </p:cNvSpPr>
          <p:nvPr>
            <p:ph type="dt" sz="half" idx="10"/>
          </p:nvPr>
        </p:nvSpPr>
        <p:spPr/>
        <p:txBody>
          <a:bodyPr/>
          <a:lstStyle>
            <a:extLst/>
          </a:lstStyle>
          <a:p>
            <a:fld id="{1AB7FB91-970C-4D87-BEB4-CE5A4AF99D40}" type="datetimeFigureOut">
              <a:rPr lang="sr-Latn-CS" smtClean="0"/>
              <a:pPr/>
              <a:t>5.11.2017</a:t>
            </a:fld>
            <a:endParaRPr lang="hr-HR"/>
          </a:p>
        </p:txBody>
      </p:sp>
      <p:sp>
        <p:nvSpPr>
          <p:cNvPr id="6" name="Fußzeilenplatzhalter 5"/>
          <p:cNvSpPr>
            <a:spLocks noGrp="1"/>
          </p:cNvSpPr>
          <p:nvPr>
            <p:ph type="ftr" sz="quarter" idx="11"/>
          </p:nvPr>
        </p:nvSpPr>
        <p:spPr/>
        <p:txBody>
          <a:bodyPr/>
          <a:lstStyle>
            <a:extLst/>
          </a:lstStyle>
          <a:p>
            <a:endParaRPr lang="hr-HR"/>
          </a:p>
        </p:txBody>
      </p:sp>
      <p:sp>
        <p:nvSpPr>
          <p:cNvPr id="7" name="Foliennummernplatzhalter 6"/>
          <p:cNvSpPr>
            <a:spLocks noGrp="1"/>
          </p:cNvSpPr>
          <p:nvPr>
            <p:ph type="sldNum" sz="quarter" idx="12"/>
          </p:nvPr>
        </p:nvSpPr>
        <p:spPr/>
        <p:txBody>
          <a:bodyPr/>
          <a:lstStyle>
            <a:extLst/>
          </a:lstStyle>
          <a:p>
            <a:fld id="{4AF543F4-EBAB-4C0C-B62E-02554CF57396}" type="slidenum">
              <a:rPr lang="hr-HR" smtClean="0"/>
              <a:pPr/>
              <a:t>‹Nr.›</a:t>
            </a:fld>
            <a:endParaRPr lang="hr-HR"/>
          </a:p>
        </p:txBody>
      </p:sp>
      <p:sp>
        <p:nvSpPr>
          <p:cNvPr id="8" name="Rechtec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Bildplatzhalt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de-DE" smtClean="0"/>
              <a:t>Bild durch Klicken auf Symbol hinzufügen</a:t>
            </a:r>
            <a:endParaRPr kumimoji="0" lang="en-US" dirty="0"/>
          </a:p>
        </p:txBody>
      </p:sp>
      <p:sp>
        <p:nvSpPr>
          <p:cNvPr id="9" name="Flussdiagramm: Proz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ussdiagramm: Proz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platzhalt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de-DE" smtClean="0"/>
              <a:t>Textmasterformate durch Klicken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ad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hteck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elplatzhalt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de-DE" smtClean="0"/>
              <a:t>Titelmasterformat durch Klicken bearbeiten</a:t>
            </a:r>
            <a:endParaRPr kumimoji="0" lang="en-US"/>
          </a:p>
        </p:txBody>
      </p:sp>
      <p:sp>
        <p:nvSpPr>
          <p:cNvPr id="9" name="Textplatzhalt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24" name="Datumsplatzhalt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AB7FB91-970C-4D87-BEB4-CE5A4AF99D40}" type="datetimeFigureOut">
              <a:rPr lang="sr-Latn-CS" smtClean="0"/>
              <a:pPr/>
              <a:t>5.11.2017</a:t>
            </a:fld>
            <a:endParaRPr lang="hr-HR"/>
          </a:p>
        </p:txBody>
      </p:sp>
      <p:sp>
        <p:nvSpPr>
          <p:cNvPr id="10" name="Fußzeilenplatzhalt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hr-HR"/>
          </a:p>
        </p:txBody>
      </p:sp>
      <p:sp>
        <p:nvSpPr>
          <p:cNvPr id="22" name="Foliennummernplatzhalt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AF543F4-EBAB-4C0C-B62E-02554CF57396}" type="slidenum">
              <a:rPr lang="hr-HR" smtClean="0"/>
              <a:pPr/>
              <a:t>‹Nr.›</a:t>
            </a:fld>
            <a:endParaRPr lang="hr-HR"/>
          </a:p>
        </p:txBody>
      </p:sp>
      <p:sp>
        <p:nvSpPr>
          <p:cNvPr id="15" name="Rechteck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hr-HR" dirty="0" smtClean="0"/>
              <a:t/>
            </a:r>
            <a:br>
              <a:rPr lang="hr-HR" dirty="0" smtClean="0"/>
            </a:br>
            <a:endParaRPr lang="hr-HR" dirty="0"/>
          </a:p>
        </p:txBody>
      </p:sp>
      <p:sp>
        <p:nvSpPr>
          <p:cNvPr id="3" name="Untertitel 2"/>
          <p:cNvSpPr>
            <a:spLocks noGrp="1"/>
          </p:cNvSpPr>
          <p:nvPr>
            <p:ph type="subTitle" idx="1"/>
          </p:nvPr>
        </p:nvSpPr>
        <p:spPr>
          <a:xfrm>
            <a:off x="1357290" y="2071678"/>
            <a:ext cx="7406640" cy="2007564"/>
          </a:xfrm>
        </p:spPr>
        <p:txBody>
          <a:bodyPr>
            <a:normAutofit/>
          </a:bodyPr>
          <a:lstStyle/>
          <a:p>
            <a:endParaRPr lang="hr-HR" sz="3200" dirty="0" smtClean="0"/>
          </a:p>
          <a:p>
            <a:r>
              <a:rPr lang="hr-HR" sz="3200" dirty="0" smtClean="0"/>
              <a:t>Uvod u misterij Krista i Povijest spasenja</a:t>
            </a:r>
          </a:p>
          <a:p>
            <a:endParaRPr lang="hr-HR" sz="3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428728" y="500042"/>
            <a:ext cx="7498080" cy="6143668"/>
          </a:xfrm>
        </p:spPr>
        <p:txBody>
          <a:bodyPr/>
          <a:lstStyle/>
          <a:p>
            <a:r>
              <a:rPr lang="hr-HR" dirty="0" err="1" smtClean="0"/>
              <a:t>Divinity</a:t>
            </a:r>
            <a:r>
              <a:rPr lang="hr-HR" dirty="0" smtClean="0"/>
              <a:t> = božanstvo/teologija</a:t>
            </a:r>
          </a:p>
          <a:p>
            <a:r>
              <a:rPr lang="hr-HR" dirty="0" err="1" smtClean="0"/>
              <a:t>Karl</a:t>
            </a:r>
            <a:r>
              <a:rPr lang="hr-HR" dirty="0" smtClean="0"/>
              <a:t> </a:t>
            </a:r>
            <a:r>
              <a:rPr lang="hr-HR" dirty="0" err="1" smtClean="0"/>
              <a:t>Rahner</a:t>
            </a:r>
            <a:r>
              <a:rPr lang="hr-HR" dirty="0" smtClean="0"/>
              <a:t>: Teologija je znanost o vjeri. </a:t>
            </a:r>
          </a:p>
          <a:p>
            <a:r>
              <a:rPr lang="hr-HR" dirty="0" smtClean="0"/>
              <a:t>Cilj je teološkog napora da približi Božju objavu ljudskom razumijevanju te pokaže razloge vjere</a:t>
            </a:r>
          </a:p>
          <a:p>
            <a:r>
              <a:rPr lang="hr-HR" dirty="0" smtClean="0"/>
              <a:t>Prosvjetiteljstvo: pokret u Europi (početak 18. st.) koji ljudski um i individualnu slobodu čovjeka smatra najvišim vrjednotama</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hr-HR" dirty="0"/>
          </a:p>
        </p:txBody>
      </p:sp>
      <p:sp>
        <p:nvSpPr>
          <p:cNvPr id="3" name="Inhaltsplatzhalter 2"/>
          <p:cNvSpPr>
            <a:spLocks noGrp="1"/>
          </p:cNvSpPr>
          <p:nvPr>
            <p:ph idx="1"/>
          </p:nvPr>
        </p:nvSpPr>
        <p:spPr/>
        <p:txBody>
          <a:bodyPr>
            <a:normAutofit lnSpcReduction="10000"/>
          </a:bodyPr>
          <a:lstStyle/>
          <a:p>
            <a:r>
              <a:rPr lang="hr-HR" dirty="0" smtClean="0"/>
              <a:t>Povijest riječi “teologija” (Platon, Aristotel, crkveni </a:t>
            </a:r>
            <a:r>
              <a:rPr lang="hr-HR" dirty="0" err="1" smtClean="0"/>
              <a:t>oci</a:t>
            </a:r>
            <a:r>
              <a:rPr lang="hr-HR" dirty="0" smtClean="0"/>
              <a:t>, srednji vijek);</a:t>
            </a:r>
          </a:p>
          <a:p>
            <a:r>
              <a:rPr lang="hr-HR" dirty="0" smtClean="0"/>
              <a:t>Teologija: razumijevanje objave i vjere</a:t>
            </a:r>
          </a:p>
          <a:p>
            <a:r>
              <a:rPr lang="hr-HR" b="1" dirty="0" smtClean="0"/>
              <a:t>Teologija i filozofija</a:t>
            </a:r>
            <a:r>
              <a:rPr lang="hr-HR" dirty="0" smtClean="0"/>
              <a:t>: razum vjerom osvijetljen; </a:t>
            </a:r>
            <a:r>
              <a:rPr lang="hr-HR" i="1" dirty="0" smtClean="0"/>
              <a:t>znanje bez vjere</a:t>
            </a:r>
            <a:r>
              <a:rPr lang="hr-HR" dirty="0" smtClean="0"/>
              <a:t> u opasnosti je da postane nečovječno; </a:t>
            </a:r>
            <a:r>
              <a:rPr lang="hr-HR" i="1" dirty="0" smtClean="0"/>
              <a:t>vjera bez znanja</a:t>
            </a:r>
            <a:r>
              <a:rPr lang="hr-HR" dirty="0" smtClean="0"/>
              <a:t> naginje </a:t>
            </a:r>
            <a:r>
              <a:rPr lang="hr-HR" dirty="0" err="1" smtClean="0"/>
              <a:t>nerazumu</a:t>
            </a:r>
            <a:r>
              <a:rPr lang="hr-HR" dirty="0" smtClean="0"/>
              <a:t>, u konačnici fanatizmu i fundamentalizmu.</a:t>
            </a:r>
          </a:p>
          <a:p>
            <a:r>
              <a:rPr lang="hr-HR" dirty="0" smtClean="0"/>
              <a:t>Teološki pluralizam: biblijski spisi sadrže mnoge teologije;</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428728" y="428604"/>
            <a:ext cx="7498080" cy="5929354"/>
          </a:xfrm>
        </p:spPr>
        <p:txBody>
          <a:bodyPr>
            <a:normAutofit lnSpcReduction="10000"/>
          </a:bodyPr>
          <a:lstStyle/>
          <a:p>
            <a:r>
              <a:rPr lang="hr-HR" dirty="0" smtClean="0"/>
              <a:t>Kozmička objava: očitovanje Boga u stvorenjima (prirodi)</a:t>
            </a:r>
          </a:p>
          <a:p>
            <a:r>
              <a:rPr lang="hr-HR" dirty="0" smtClean="0"/>
              <a:t>“Spoznati” (</a:t>
            </a:r>
            <a:r>
              <a:rPr lang="hr-HR" dirty="0" err="1" smtClean="0"/>
              <a:t>hebr</a:t>
            </a:r>
            <a:r>
              <a:rPr lang="hr-HR" dirty="0" smtClean="0"/>
              <a:t>. jada’) u Bibliji znači imati egzistencijalni odnos prema osobi Isusa Krista</a:t>
            </a:r>
          </a:p>
          <a:p>
            <a:r>
              <a:rPr lang="hr-HR" dirty="0" smtClean="0"/>
              <a:t>Temeljni problem teologije jest odnos između </a:t>
            </a:r>
            <a:r>
              <a:rPr lang="hr-HR" b="1" dirty="0" smtClean="0"/>
              <a:t>vjere i razuma </a:t>
            </a:r>
            <a:r>
              <a:rPr lang="hr-HR" dirty="0" smtClean="0"/>
              <a:t>(racionalizam i fideizam)</a:t>
            </a:r>
          </a:p>
          <a:p>
            <a:r>
              <a:rPr lang="hr-HR" b="1" dirty="0" err="1" smtClean="0"/>
              <a:t>Transcendentali</a:t>
            </a:r>
            <a:r>
              <a:rPr lang="hr-HR" b="1" dirty="0" smtClean="0"/>
              <a:t> bitka</a:t>
            </a:r>
            <a:r>
              <a:rPr lang="hr-HR" dirty="0" smtClean="0"/>
              <a:t>: jedno (</a:t>
            </a:r>
            <a:r>
              <a:rPr lang="hr-HR" dirty="0" err="1" smtClean="0"/>
              <a:t>unum</a:t>
            </a:r>
            <a:r>
              <a:rPr lang="hr-HR" dirty="0" smtClean="0"/>
              <a:t>, </a:t>
            </a:r>
            <a:r>
              <a:rPr lang="hr-HR" dirty="0" err="1" smtClean="0"/>
              <a:t>unitas</a:t>
            </a:r>
            <a:r>
              <a:rPr lang="hr-HR" dirty="0" smtClean="0"/>
              <a:t>), istinito (</a:t>
            </a:r>
            <a:r>
              <a:rPr lang="hr-HR" dirty="0" err="1" smtClean="0"/>
              <a:t>verum</a:t>
            </a:r>
            <a:r>
              <a:rPr lang="hr-HR" dirty="0" smtClean="0"/>
              <a:t>, </a:t>
            </a:r>
            <a:r>
              <a:rPr lang="hr-HR" dirty="0" err="1" smtClean="0"/>
              <a:t>veritas</a:t>
            </a:r>
            <a:r>
              <a:rPr lang="hr-HR" dirty="0" smtClean="0"/>
              <a:t>), dobro (</a:t>
            </a:r>
            <a:r>
              <a:rPr lang="hr-HR" dirty="0" err="1" smtClean="0"/>
              <a:t>bonum</a:t>
            </a:r>
            <a:r>
              <a:rPr lang="hr-HR" dirty="0" smtClean="0"/>
              <a:t>, </a:t>
            </a:r>
            <a:r>
              <a:rPr lang="hr-HR" dirty="0" err="1" smtClean="0"/>
              <a:t>bonitas</a:t>
            </a:r>
            <a:r>
              <a:rPr lang="hr-HR" dirty="0" smtClean="0"/>
              <a:t>) i lijepo (</a:t>
            </a:r>
            <a:r>
              <a:rPr lang="hr-HR" dirty="0" err="1" smtClean="0"/>
              <a:t>pulchrum</a:t>
            </a:r>
            <a:r>
              <a:rPr lang="hr-HR" dirty="0" smtClean="0"/>
              <a:t>, </a:t>
            </a:r>
            <a:r>
              <a:rPr lang="hr-HR" dirty="0" err="1" smtClean="0"/>
              <a:t>pulchritudo</a:t>
            </a:r>
            <a:r>
              <a:rPr lang="hr-HR" dirty="0" smtClean="0"/>
              <a:t>). </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hr-HR" dirty="0" smtClean="0"/>
              <a:t>Razvoj teologije kao akademske discipline</a:t>
            </a:r>
            <a:endParaRPr lang="hr-HR" dirty="0"/>
          </a:p>
        </p:txBody>
      </p:sp>
      <p:sp>
        <p:nvSpPr>
          <p:cNvPr id="3" name="Inhaltsplatzhalter 2"/>
          <p:cNvSpPr>
            <a:spLocks noGrp="1"/>
          </p:cNvSpPr>
          <p:nvPr>
            <p:ph idx="1"/>
          </p:nvPr>
        </p:nvSpPr>
        <p:spPr/>
        <p:txBody>
          <a:bodyPr>
            <a:normAutofit fontScale="92500" lnSpcReduction="20000"/>
          </a:bodyPr>
          <a:lstStyle/>
          <a:p>
            <a:r>
              <a:rPr lang="hr-HR" dirty="0" smtClean="0"/>
              <a:t>Srednjovjekovna sveučilišta sastojala su se od 4 fakulteta: umijeća (vještine, </a:t>
            </a:r>
            <a:r>
              <a:rPr lang="hr-HR" dirty="0" err="1" smtClean="0"/>
              <a:t>artes</a:t>
            </a:r>
            <a:r>
              <a:rPr lang="hr-HR" dirty="0" smtClean="0"/>
              <a:t>), medicina, pravo i teologija</a:t>
            </a:r>
          </a:p>
          <a:p>
            <a:r>
              <a:rPr lang="hr-HR" dirty="0" smtClean="0"/>
              <a:t>Toma Akvinski i skolastika</a:t>
            </a:r>
          </a:p>
          <a:p>
            <a:r>
              <a:rPr lang="hr-HR" i="1" dirty="0" smtClean="0"/>
              <a:t>Metafizika</a:t>
            </a:r>
            <a:r>
              <a:rPr lang="hr-HR" dirty="0" smtClean="0"/>
              <a:t> je filozofski oblik razmišljanja određen Aristotelom i srednjovjekovnom skolastikom (T. Akvinski); transcendentna stvarnost koja se pretpostavlja "iza" one empirijski opipljive. </a:t>
            </a:r>
          </a:p>
          <a:p>
            <a:r>
              <a:rPr lang="hr-HR" dirty="0" smtClean="0"/>
              <a:t>Semitska duhovnost, helenistički </a:t>
            </a:r>
            <a:r>
              <a:rPr lang="hr-HR" i="1" dirty="0" err="1" smtClean="0"/>
              <a:t>ratio</a:t>
            </a:r>
            <a:r>
              <a:rPr lang="hr-HR" dirty="0" smtClean="0"/>
              <a:t> i latinsko društveno-pravno uređenje;</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blinds(horizontal)">
                                      <p:cBhvr>
                                        <p:cTn id="27" dur="500"/>
                                        <p:tgtEl>
                                          <p:spTgt spid="3">
                                            <p:txEl>
                                              <p:pRg st="0" end="0"/>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blinds(horizontal)">
                                      <p:cBhvr>
                                        <p:cTn id="3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r-HR" dirty="0" smtClean="0"/>
              <a:t>II.  Vatikanski sabor</a:t>
            </a:r>
            <a:endParaRPr lang="hr-HR" dirty="0"/>
          </a:p>
        </p:txBody>
      </p:sp>
      <p:sp>
        <p:nvSpPr>
          <p:cNvPr id="3" name="Inhaltsplatzhalter 2"/>
          <p:cNvSpPr>
            <a:spLocks noGrp="1"/>
          </p:cNvSpPr>
          <p:nvPr>
            <p:ph idx="1"/>
          </p:nvPr>
        </p:nvSpPr>
        <p:spPr/>
        <p:txBody>
          <a:bodyPr>
            <a:normAutofit lnSpcReduction="10000"/>
          </a:bodyPr>
          <a:lstStyle/>
          <a:p>
            <a:r>
              <a:rPr lang="hr-HR" dirty="0" smtClean="0"/>
              <a:t>Katolička crkva danas bi bila nezamisliva bez Drugoga vatikanskog koncila</a:t>
            </a:r>
          </a:p>
          <a:p>
            <a:r>
              <a:rPr lang="hr-HR" dirty="0" smtClean="0"/>
              <a:t>Obnova teološke misli i crkvenog života: papa Ivan XXIII. u nastupnom govoru (11. listopada 1962. ) dao je trostruku orijentaciju koncilskom radu</a:t>
            </a:r>
          </a:p>
          <a:p>
            <a:r>
              <a:rPr lang="hr-HR" dirty="0" smtClean="0"/>
              <a:t>Ekumenizam i međureligijski dijalog: pod ekumenizmom podrazumijevamo sva nastojanja koja su usmjerena na jedinstvo svih kršćanskih Crkava</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428728" y="285728"/>
            <a:ext cx="7498080" cy="6034110"/>
          </a:xfrm>
        </p:spPr>
        <p:txBody>
          <a:bodyPr/>
          <a:lstStyle/>
          <a:p>
            <a:r>
              <a:rPr lang="hr-HR" dirty="0" smtClean="0"/>
              <a:t>Korpus koncilskih tekstova</a:t>
            </a:r>
          </a:p>
          <a:p>
            <a:pPr>
              <a:buFontTx/>
              <a:buChar char="-"/>
            </a:pPr>
            <a:r>
              <a:rPr lang="hr-HR" dirty="0" smtClean="0"/>
              <a:t>Četiri Konstitucije: o Crkvi (Lumen </a:t>
            </a:r>
            <a:r>
              <a:rPr lang="hr-HR" dirty="0" err="1" smtClean="0"/>
              <a:t>gentium</a:t>
            </a:r>
            <a:r>
              <a:rPr lang="hr-HR" dirty="0" smtClean="0"/>
              <a:t>); o božanskoj objavi (Dei </a:t>
            </a:r>
            <a:r>
              <a:rPr lang="hr-HR" dirty="0" err="1" smtClean="0"/>
              <a:t>Verbum</a:t>
            </a:r>
            <a:r>
              <a:rPr lang="hr-HR" dirty="0" smtClean="0"/>
              <a:t>); o svetoj liturgiji (</a:t>
            </a:r>
            <a:r>
              <a:rPr lang="hr-HR" dirty="0" err="1" smtClean="0"/>
              <a:t>Sacrosanctum</a:t>
            </a:r>
            <a:r>
              <a:rPr lang="hr-HR" dirty="0" smtClean="0"/>
              <a:t> </a:t>
            </a:r>
            <a:r>
              <a:rPr lang="hr-HR" dirty="0" err="1" smtClean="0"/>
              <a:t>Concilium</a:t>
            </a:r>
            <a:r>
              <a:rPr lang="hr-HR" dirty="0" smtClean="0"/>
              <a:t>); o Crkvi u suvremenom svijetu (</a:t>
            </a:r>
            <a:r>
              <a:rPr lang="hr-HR" dirty="0" err="1" smtClean="0"/>
              <a:t>Gaudium</a:t>
            </a:r>
            <a:r>
              <a:rPr lang="hr-HR" dirty="0" smtClean="0"/>
              <a:t> et </a:t>
            </a:r>
            <a:r>
              <a:rPr lang="hr-HR" dirty="0" err="1" smtClean="0"/>
              <a:t>spes</a:t>
            </a:r>
            <a:r>
              <a:rPr lang="hr-HR" dirty="0" smtClean="0"/>
              <a:t>).</a:t>
            </a:r>
          </a:p>
          <a:p>
            <a:pPr>
              <a:buFontTx/>
              <a:buChar char="-"/>
            </a:pPr>
            <a:r>
              <a:rPr lang="hr-HR" dirty="0" smtClean="0"/>
              <a:t>Koncil je zahtjevan: od katolika traži zrelu i odgovornu vjeru</a:t>
            </a:r>
          </a:p>
          <a:p>
            <a:pPr>
              <a:buFontTx/>
              <a:buChar char="-"/>
            </a:pPr>
            <a:r>
              <a:rPr lang="hr-HR" dirty="0" smtClean="0"/>
              <a:t>Koncil poziva na obnovljeno, osviješteno i inteligentno kršćanstvo</a:t>
            </a:r>
          </a:p>
          <a:p>
            <a:pPr>
              <a:buFontTx/>
              <a:buChar char="-"/>
            </a:pPr>
            <a:endParaRPr lang="hr-HR" dirty="0" smtClean="0"/>
          </a:p>
          <a:p>
            <a:pPr>
              <a:buNone/>
            </a:pPr>
            <a:endParaRPr lang="hr-HR" dirty="0" smtClean="0"/>
          </a:p>
          <a:p>
            <a:pPr>
              <a:buNone/>
            </a:pPr>
            <a:endParaRPr lang="hr-H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r-HR" dirty="0" smtClean="0"/>
              <a:t>Teologija i antropologija</a:t>
            </a:r>
            <a:endParaRPr lang="hr-HR" dirty="0"/>
          </a:p>
        </p:txBody>
      </p:sp>
      <p:sp>
        <p:nvSpPr>
          <p:cNvPr id="3" name="Inhaltsplatzhalter 2"/>
          <p:cNvSpPr>
            <a:spLocks noGrp="1"/>
          </p:cNvSpPr>
          <p:nvPr>
            <p:ph idx="1"/>
          </p:nvPr>
        </p:nvSpPr>
        <p:spPr/>
        <p:txBody>
          <a:bodyPr/>
          <a:lstStyle/>
          <a:p>
            <a:r>
              <a:rPr lang="hr-HR" b="1" dirty="0" smtClean="0"/>
              <a:t>Antropologija</a:t>
            </a:r>
            <a:r>
              <a:rPr lang="hr-HR" dirty="0" smtClean="0"/>
              <a:t> (nauk o čovjeku, naše razumijevanje/slika čovjeka) i </a:t>
            </a:r>
            <a:r>
              <a:rPr lang="hr-HR" b="1" dirty="0" smtClean="0"/>
              <a:t>teologija</a:t>
            </a:r>
            <a:r>
              <a:rPr lang="hr-HR" dirty="0" smtClean="0"/>
              <a:t> (nauk o Bogu, naše razumijevanje/slika Boga) oblikuju naše vrednote i pogled na svijet.</a:t>
            </a:r>
          </a:p>
          <a:p>
            <a:r>
              <a:rPr lang="hr-HR" b="1" dirty="0" smtClean="0"/>
              <a:t>Biti stvorenje/stvorenost: </a:t>
            </a:r>
            <a:r>
              <a:rPr lang="hr-HR" dirty="0" smtClean="0"/>
              <a:t>temeljna antropološka tvrdnja glasi da je Bog stvorio čovjek i svijet (</a:t>
            </a:r>
            <a:r>
              <a:rPr lang="hr-HR" dirty="0" err="1" smtClean="0"/>
              <a:t>usp</a:t>
            </a:r>
            <a:r>
              <a:rPr lang="hr-HR" dirty="0" smtClean="0"/>
              <a:t>. Post 1,</a:t>
            </a:r>
            <a:r>
              <a:rPr lang="hr-HR" dirty="0" err="1" smtClean="0"/>
              <a:t>1</a:t>
            </a:r>
            <a:r>
              <a:rPr lang="hr-HR" dirty="0" smtClean="0"/>
              <a:t>-2,4 i 2,4-25, kao i Ps 104).</a:t>
            </a:r>
            <a:endParaRPr lang="hr-H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hr-HR"/>
          </a:p>
        </p:txBody>
      </p:sp>
      <p:sp>
        <p:nvSpPr>
          <p:cNvPr id="3" name="Inhaltsplatzhalter 2"/>
          <p:cNvSpPr>
            <a:spLocks noGrp="1"/>
          </p:cNvSpPr>
          <p:nvPr>
            <p:ph idx="1"/>
          </p:nvPr>
        </p:nvSpPr>
        <p:spPr/>
        <p:txBody>
          <a:bodyPr/>
          <a:lstStyle/>
          <a:p>
            <a:r>
              <a:rPr lang="hr-HR" dirty="0" smtClean="0"/>
              <a:t>Srž biblijskog poimanja čovjeka izraženo je u slici/metafori udahnjivanja Božjeg daha (</a:t>
            </a:r>
            <a:r>
              <a:rPr lang="hr-HR" i="1" dirty="0" err="1" smtClean="0"/>
              <a:t>ruah</a:t>
            </a:r>
            <a:r>
              <a:rPr lang="hr-HR" dirty="0" smtClean="0"/>
              <a:t>) u čovjeka (Post 2,7). </a:t>
            </a:r>
          </a:p>
          <a:p>
            <a:r>
              <a:rPr lang="hr-HR" dirty="0" smtClean="0"/>
              <a:t>Poseban položaj čovjeka u stvaranju nije samo povlastica, već sa sobom nosi odgovornost za cjelokupno stvaranje (Papa Franjo, enciklika </a:t>
            </a:r>
            <a:r>
              <a:rPr lang="hr-HR" i="1" dirty="0" err="1" smtClean="0"/>
              <a:t>Laudato</a:t>
            </a:r>
            <a:r>
              <a:rPr lang="hr-HR" i="1" dirty="0" smtClean="0"/>
              <a:t> si’</a:t>
            </a:r>
            <a:r>
              <a:rPr lang="hr-HR" dirty="0" smtClean="0"/>
              <a:t>, o brizi za zajednički dom (ekologija).</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hr-HR" dirty="0" smtClean="0"/>
              <a:t>Ljudska osoba/dostojanstvo</a:t>
            </a:r>
            <a:endParaRPr lang="hr-HR" dirty="0"/>
          </a:p>
        </p:txBody>
      </p:sp>
      <p:sp>
        <p:nvSpPr>
          <p:cNvPr id="3" name="Inhaltsplatzhalter 2"/>
          <p:cNvSpPr>
            <a:spLocks noGrp="1"/>
          </p:cNvSpPr>
          <p:nvPr>
            <p:ph idx="1"/>
          </p:nvPr>
        </p:nvSpPr>
        <p:spPr/>
        <p:txBody>
          <a:bodyPr/>
          <a:lstStyle/>
          <a:p>
            <a:r>
              <a:rPr lang="hr-HR" dirty="0" smtClean="0"/>
              <a:t>Pojam osoba (</a:t>
            </a:r>
            <a:r>
              <a:rPr lang="hr-HR" dirty="0" err="1" smtClean="0"/>
              <a:t>lat</a:t>
            </a:r>
            <a:r>
              <a:rPr lang="hr-HR" dirty="0" smtClean="0"/>
              <a:t>. persona, </a:t>
            </a:r>
            <a:r>
              <a:rPr lang="hr-HR" dirty="0" err="1" smtClean="0"/>
              <a:t>gr</a:t>
            </a:r>
            <a:r>
              <a:rPr lang="hr-HR" dirty="0" smtClean="0"/>
              <a:t>. </a:t>
            </a:r>
            <a:r>
              <a:rPr lang="hr-HR" dirty="0" err="1" smtClean="0"/>
              <a:t>prosopon</a:t>
            </a:r>
            <a:r>
              <a:rPr lang="hr-HR" dirty="0" smtClean="0"/>
              <a:t>, odnosno </a:t>
            </a:r>
            <a:r>
              <a:rPr lang="hr-HR" dirty="0" err="1" smtClean="0"/>
              <a:t>hypostasis</a:t>
            </a:r>
            <a:r>
              <a:rPr lang="hr-HR" dirty="0" smtClean="0"/>
              <a:t>) izvorno znači masku glumca (obrazinu), to jest ono što se iza toga skriva.</a:t>
            </a:r>
          </a:p>
          <a:p>
            <a:r>
              <a:rPr lang="hr-HR" dirty="0" smtClean="0"/>
              <a:t>Osoba je zasebno ljudsko biće (individuum=nedjeljiv), sebe svjestan subjekt, nosilac svojstava i odnosa;</a:t>
            </a:r>
          </a:p>
          <a:p>
            <a:r>
              <a:rPr lang="hr-HR" dirty="0" smtClean="0"/>
              <a:t>Teološki temelj dostojanstva svake osobe: stvoren na sliku i priliku Božju (Post 1, 27)</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500"/>
                                        <p:tgtEl>
                                          <p:spTgt spid="3">
                                            <p:txEl>
                                              <p:pRg st="1" end="1"/>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linds(horizontal)">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638"/>
            <a:ext cx="7498080" cy="45719"/>
          </a:xfrm>
        </p:spPr>
        <p:txBody>
          <a:bodyPr>
            <a:normAutofit fontScale="90000"/>
          </a:bodyPr>
          <a:lstStyle/>
          <a:p>
            <a:endParaRPr lang="hr-HR" dirty="0"/>
          </a:p>
        </p:txBody>
      </p:sp>
      <p:sp>
        <p:nvSpPr>
          <p:cNvPr id="3" name="Inhaltsplatzhalter 2"/>
          <p:cNvSpPr>
            <a:spLocks noGrp="1"/>
          </p:cNvSpPr>
          <p:nvPr>
            <p:ph idx="1"/>
          </p:nvPr>
        </p:nvSpPr>
        <p:spPr>
          <a:xfrm>
            <a:off x="1435608" y="357166"/>
            <a:ext cx="7498080" cy="5891234"/>
          </a:xfrm>
        </p:spPr>
        <p:txBody>
          <a:bodyPr>
            <a:normAutofit lnSpcReduction="10000"/>
          </a:bodyPr>
          <a:lstStyle/>
          <a:p>
            <a:r>
              <a:rPr lang="hr-HR" b="1" dirty="0" smtClean="0"/>
              <a:t>Ličnost (subjekt) shvaćena kao individuum</a:t>
            </a:r>
            <a:r>
              <a:rPr lang="hr-HR" dirty="0" smtClean="0"/>
              <a:t> temelji svoju subjektivnost na onome što je samo njoj vlastito, na posebnosti, na privatnosti, na razlikama, na onome što je nedjeljivo (</a:t>
            </a:r>
            <a:r>
              <a:rPr lang="hr-HR" i="1" dirty="0" err="1" smtClean="0"/>
              <a:t>in</a:t>
            </a:r>
            <a:r>
              <a:rPr lang="hr-HR" i="1" dirty="0" smtClean="0"/>
              <a:t>-</a:t>
            </a:r>
            <a:r>
              <a:rPr lang="hr-HR" i="1" dirty="0" err="1" smtClean="0"/>
              <a:t>dividualno</a:t>
            </a:r>
            <a:r>
              <a:rPr lang="hr-HR" dirty="0" smtClean="0"/>
              <a:t>) s drugima, što je neprenosivo, </a:t>
            </a:r>
            <a:r>
              <a:rPr lang="hr-HR" dirty="0" err="1" smtClean="0"/>
              <a:t>nekomunikabilno</a:t>
            </a:r>
            <a:r>
              <a:rPr lang="hr-HR" dirty="0" smtClean="0"/>
              <a:t>.</a:t>
            </a:r>
          </a:p>
          <a:p>
            <a:r>
              <a:rPr lang="hr-HR" b="1" dirty="0" smtClean="0"/>
              <a:t>Ličnost shvaćena kao osoba </a:t>
            </a:r>
            <a:r>
              <a:rPr lang="hr-HR" dirty="0" smtClean="0"/>
              <a:t>(persona) znači da se izgrađuje u svome identitetu kao ona koja komunicira samu sebe, koja izlazi iz sebe drugome, koja se transcendira, dijeli s drugim svoj identitet, ne poništavajući svoju jedincatost.</a:t>
            </a:r>
          </a:p>
          <a:p>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432560" y="359898"/>
            <a:ext cx="7406640" cy="1211714"/>
          </a:xfrm>
        </p:spPr>
        <p:txBody>
          <a:bodyPr>
            <a:normAutofit fontScale="90000"/>
          </a:bodyPr>
          <a:lstStyle/>
          <a:p>
            <a:r>
              <a:rPr lang="hr-HR" dirty="0" smtClean="0"/>
              <a:t>Obvezatna literatura za polaganje ispita</a:t>
            </a:r>
            <a:endParaRPr lang="hr-HR" dirty="0"/>
          </a:p>
        </p:txBody>
      </p:sp>
      <p:sp>
        <p:nvSpPr>
          <p:cNvPr id="3" name="Untertitel 2"/>
          <p:cNvSpPr>
            <a:spLocks noGrp="1"/>
          </p:cNvSpPr>
          <p:nvPr>
            <p:ph type="subTitle" idx="1"/>
          </p:nvPr>
        </p:nvSpPr>
        <p:spPr>
          <a:xfrm>
            <a:off x="1428728" y="1643050"/>
            <a:ext cx="7406640" cy="4500594"/>
          </a:xfrm>
        </p:spPr>
        <p:txBody>
          <a:bodyPr>
            <a:normAutofit fontScale="92500" lnSpcReduction="20000"/>
          </a:bodyPr>
          <a:lstStyle/>
          <a:p>
            <a:r>
              <a:rPr lang="hr-HR" dirty="0" smtClean="0"/>
              <a:t>- </a:t>
            </a:r>
            <a:r>
              <a:rPr lang="hr-HR" b="1" dirty="0" smtClean="0"/>
              <a:t>B. Duda</a:t>
            </a:r>
            <a:r>
              <a:rPr lang="hr-HR" dirty="0" smtClean="0"/>
              <a:t>, </a:t>
            </a:r>
            <a:r>
              <a:rPr lang="hr-HR" i="1" dirty="0" smtClean="0"/>
              <a:t>Kratak pogled u misterij Krista i povijest spasenja</a:t>
            </a:r>
            <a:r>
              <a:rPr lang="hr-HR" dirty="0" smtClean="0"/>
              <a:t>, u: Isus Krist Bogočovjek i Spasitelj, KS, Zagreb, 1997., str. 13-29.</a:t>
            </a:r>
          </a:p>
          <a:p>
            <a:pPr>
              <a:buFontTx/>
              <a:buChar char="-"/>
            </a:pPr>
            <a:r>
              <a:rPr lang="hr-HR" b="1" dirty="0" smtClean="0"/>
              <a:t>J. Ratzinger</a:t>
            </a:r>
            <a:r>
              <a:rPr lang="hr-HR" dirty="0" smtClean="0"/>
              <a:t>, </a:t>
            </a:r>
            <a:r>
              <a:rPr lang="hr-HR" i="1" dirty="0" smtClean="0"/>
              <a:t>Uvod u kršćanstvo</a:t>
            </a:r>
            <a:r>
              <a:rPr lang="hr-HR" dirty="0" smtClean="0"/>
              <a:t>, KS, Zagreb 1988., str. 15-134.</a:t>
            </a:r>
          </a:p>
          <a:p>
            <a:pPr>
              <a:buFontTx/>
              <a:buChar char="-"/>
            </a:pPr>
            <a:r>
              <a:rPr lang="hr-HR" b="1" dirty="0" smtClean="0"/>
              <a:t>S. Kušar</a:t>
            </a:r>
            <a:r>
              <a:rPr lang="hr-HR" dirty="0" smtClean="0"/>
              <a:t>: </a:t>
            </a:r>
            <a:r>
              <a:rPr lang="hr-HR" i="1" dirty="0" smtClean="0"/>
              <a:t>Uvod: Pokušaj viđenja korpusa koncilskih dokumenata kao cjeline</a:t>
            </a:r>
            <a:r>
              <a:rPr lang="hr-HR" dirty="0" smtClean="0"/>
              <a:t>, u: Drugi vatikanski konci: Dokumenti, Zagreb, 2008.</a:t>
            </a:r>
          </a:p>
          <a:p>
            <a:pPr>
              <a:buFontTx/>
              <a:buChar char="-"/>
            </a:pPr>
            <a:r>
              <a:rPr lang="it-IT" b="1" dirty="0" smtClean="0"/>
              <a:t>Stjepan </a:t>
            </a:r>
            <a:r>
              <a:rPr lang="it-IT" b="1" dirty="0" err="1" smtClean="0"/>
              <a:t>Kušar</a:t>
            </a:r>
            <a:r>
              <a:rPr lang="it-IT" dirty="0" smtClean="0"/>
              <a:t>, </a:t>
            </a:r>
            <a:r>
              <a:rPr lang="it-IT" i="1" dirty="0" smtClean="0"/>
              <a:t>Problemi i </a:t>
            </a:r>
            <a:r>
              <a:rPr lang="it-IT" i="1" dirty="0" err="1" smtClean="0"/>
              <a:t>izazovi</a:t>
            </a:r>
            <a:r>
              <a:rPr lang="it-IT" i="1" dirty="0" smtClean="0"/>
              <a:t> u </a:t>
            </a:r>
            <a:r>
              <a:rPr lang="it-IT" i="1" dirty="0" err="1" smtClean="0"/>
              <a:t>dijalogu</a:t>
            </a:r>
            <a:r>
              <a:rPr lang="it-IT" i="1" dirty="0" smtClean="0"/>
              <a:t> </a:t>
            </a:r>
            <a:r>
              <a:rPr lang="it-IT" i="1" dirty="0" err="1" smtClean="0"/>
              <a:t>vjere</a:t>
            </a:r>
            <a:r>
              <a:rPr lang="it-IT" i="1" dirty="0" smtClean="0"/>
              <a:t> i </a:t>
            </a:r>
            <a:r>
              <a:rPr lang="it-IT" i="1" dirty="0" err="1" smtClean="0"/>
              <a:t>znanosti</a:t>
            </a:r>
            <a:r>
              <a:rPr lang="it-IT" dirty="0" smtClean="0"/>
              <a:t>, </a:t>
            </a:r>
            <a:r>
              <a:rPr lang="it-IT" dirty="0" err="1" smtClean="0"/>
              <a:t>Riječ</a:t>
            </a:r>
            <a:r>
              <a:rPr lang="hr-HR" dirty="0" smtClean="0"/>
              <a:t>k</a:t>
            </a:r>
            <a:r>
              <a:rPr lang="it-IT" dirty="0" smtClean="0"/>
              <a:t>i </a:t>
            </a:r>
            <a:r>
              <a:rPr lang="it-IT" dirty="0" err="1" smtClean="0"/>
              <a:t>teološki</a:t>
            </a:r>
            <a:r>
              <a:rPr lang="it-IT" dirty="0" smtClean="0"/>
              <a:t> </a:t>
            </a:r>
            <a:r>
              <a:rPr lang="it-IT" dirty="0" err="1" smtClean="0"/>
              <a:t>časopis</a:t>
            </a:r>
            <a:r>
              <a:rPr lang="it-IT" dirty="0" smtClean="0"/>
              <a:t> 6 (1998.), 1, str. 75-96</a:t>
            </a:r>
            <a:endParaRPr lang="hr-HR" dirty="0" smtClean="0"/>
          </a:p>
          <a:p>
            <a:pPr>
              <a:buFontTx/>
              <a:buChar char="-"/>
            </a:pPr>
            <a:r>
              <a:rPr lang="hr-HR" dirty="0" smtClean="0"/>
              <a:t>- </a:t>
            </a:r>
            <a:r>
              <a:rPr lang="hr-HR" b="1" dirty="0" smtClean="0"/>
              <a:t>Enciklopedijski teološki rječnik</a:t>
            </a:r>
            <a:r>
              <a:rPr lang="hr-HR" dirty="0" smtClean="0"/>
              <a:t>, Pojmovi: </a:t>
            </a:r>
            <a:r>
              <a:rPr lang="hr-HR" i="1" dirty="0" smtClean="0"/>
              <a:t>Povijest, Razum – vjera, Sveto pismo, Teologija, religija, Ekumenizam, Duhovnost, </a:t>
            </a:r>
            <a:r>
              <a:rPr lang="hr-HR" dirty="0" smtClean="0"/>
              <a:t>Zagreb 2009.</a:t>
            </a:r>
          </a:p>
          <a:p>
            <a:pPr>
              <a:buFontTx/>
              <a:buChar char="-"/>
            </a:pPr>
            <a:endParaRPr lang="hr-HR" dirty="0" smtClean="0"/>
          </a:p>
          <a:p>
            <a:pPr>
              <a:buFontTx/>
              <a:buChar char="-"/>
            </a:pPr>
            <a:endParaRPr lang="hr-HR" dirty="0" smtClean="0"/>
          </a:p>
          <a:p>
            <a:endParaRPr lang="hr-HR" dirty="0" smtClean="0"/>
          </a:p>
          <a:p>
            <a:pPr>
              <a:buFontTx/>
              <a:buChar char="-"/>
            </a:pPr>
            <a:endParaRPr lang="hr-HR" dirty="0" smtClean="0"/>
          </a:p>
          <a:p>
            <a:endParaRPr lang="hr-HR" dirty="0" smtClean="0"/>
          </a:p>
          <a:p>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r-HR" dirty="0" smtClean="0"/>
              <a:t>Sloboda/slobodna volja</a:t>
            </a:r>
            <a:endParaRPr lang="hr-HR" dirty="0"/>
          </a:p>
        </p:txBody>
      </p:sp>
      <p:sp>
        <p:nvSpPr>
          <p:cNvPr id="3" name="Inhaltsplatzhalter 2"/>
          <p:cNvSpPr>
            <a:spLocks noGrp="1"/>
          </p:cNvSpPr>
          <p:nvPr>
            <p:ph idx="1"/>
          </p:nvPr>
        </p:nvSpPr>
        <p:spPr/>
        <p:txBody>
          <a:bodyPr/>
          <a:lstStyle/>
          <a:p>
            <a:r>
              <a:rPr lang="hr-HR" dirty="0" smtClean="0"/>
              <a:t>Sloboda je stanje u kojemu čovjek može djelovati bez prisile i zabrane kako bi ostvario sama sebe.</a:t>
            </a:r>
          </a:p>
          <a:p>
            <a:r>
              <a:rPr lang="hr-HR" dirty="0" smtClean="0"/>
              <a:t>Shvaćanja koja ograničavaju ili niječu ljudsku slobodu: uvjetovanosti biološke, psihološke i sociološke naravi.</a:t>
            </a:r>
          </a:p>
          <a:p>
            <a:r>
              <a:rPr lang="hr-HR" dirty="0" smtClean="0"/>
              <a:t>Sloboda je pretpostavka moralne odgovornosti pred Bogom (glas savjesti);</a:t>
            </a:r>
          </a:p>
          <a:p>
            <a:r>
              <a:rPr lang="hr-HR" dirty="0" smtClean="0"/>
              <a:t>Sloboda za nešto i sloboda od nečega;</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linds(horizontal)">
                                      <p:cBhvr>
                                        <p:cTn id="20" dur="500"/>
                                        <p:tgtEl>
                                          <p:spTgt spid="3">
                                            <p:txEl>
                                              <p:pRg st="2" end="2"/>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linds(horizontal)">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hr-HR"/>
          </a:p>
        </p:txBody>
      </p:sp>
      <p:sp>
        <p:nvSpPr>
          <p:cNvPr id="3" name="Inhaltsplatzhalter 2"/>
          <p:cNvSpPr>
            <a:spLocks noGrp="1"/>
          </p:cNvSpPr>
          <p:nvPr>
            <p:ph idx="1"/>
          </p:nvPr>
        </p:nvSpPr>
        <p:spPr/>
        <p:txBody>
          <a:bodyPr>
            <a:normAutofit lnSpcReduction="10000"/>
          </a:bodyPr>
          <a:lstStyle/>
          <a:p>
            <a:r>
              <a:rPr lang="hr-HR" dirty="0" smtClean="0"/>
              <a:t>Svijet i ljudi nisu gotova stvorenja, dovršeni identiteti, već stvarnosti u nastajanju! Bog upravlja procesom svijeta već skoro 14 milijardi godina </a:t>
            </a:r>
            <a:r>
              <a:rPr lang="hr-HR" smtClean="0"/>
              <a:t>i usmjerava ga k sebi;</a:t>
            </a:r>
            <a:endParaRPr lang="hr-HR" dirty="0" smtClean="0"/>
          </a:p>
          <a:p>
            <a:r>
              <a:rPr lang="hr-HR" dirty="0" smtClean="0"/>
              <a:t>Kao što postoji povijest uspješno ostvarene slobode, povijest suradnje/susreta Boga i čovjeka, tako postoji i povijest neuspjeha ljudske slobode. Te dvije povijesti su isprepletene!</a:t>
            </a:r>
            <a:endParaRPr lang="hr-H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hr-HR" dirty="0" smtClean="0"/>
              <a:t>Struktura ljudske osjetilne spoznaje</a:t>
            </a:r>
            <a:endParaRPr lang="hr-HR" dirty="0"/>
          </a:p>
        </p:txBody>
      </p:sp>
      <p:sp>
        <p:nvSpPr>
          <p:cNvPr id="3" name="Inhaltsplatzhalter 2"/>
          <p:cNvSpPr>
            <a:spLocks noGrp="1"/>
          </p:cNvSpPr>
          <p:nvPr>
            <p:ph idx="1"/>
          </p:nvPr>
        </p:nvSpPr>
        <p:spPr/>
        <p:txBody>
          <a:bodyPr>
            <a:normAutofit lnSpcReduction="10000"/>
          </a:bodyPr>
          <a:lstStyle/>
          <a:p>
            <a:r>
              <a:rPr lang="hr-HR" dirty="0" smtClean="0"/>
              <a:t>Toma Akvinski: </a:t>
            </a:r>
            <a:r>
              <a:rPr lang="hr-HR" i="1" dirty="0" err="1" smtClean="0"/>
              <a:t>Nihil</a:t>
            </a:r>
            <a:r>
              <a:rPr lang="hr-HR" i="1" dirty="0" smtClean="0"/>
              <a:t> est </a:t>
            </a:r>
            <a:r>
              <a:rPr lang="hr-HR" i="1" dirty="0" err="1" smtClean="0"/>
              <a:t>in</a:t>
            </a:r>
            <a:r>
              <a:rPr lang="hr-HR" i="1" dirty="0" smtClean="0"/>
              <a:t> </a:t>
            </a:r>
            <a:r>
              <a:rPr lang="hr-HR" i="1" dirty="0" err="1" smtClean="0"/>
              <a:t>intellectu</a:t>
            </a:r>
            <a:r>
              <a:rPr lang="hr-HR" i="1" dirty="0" smtClean="0"/>
              <a:t> </a:t>
            </a:r>
            <a:r>
              <a:rPr lang="hr-HR" i="1" dirty="0" err="1" smtClean="0"/>
              <a:t>quod</a:t>
            </a:r>
            <a:r>
              <a:rPr lang="hr-HR" i="1" dirty="0" smtClean="0"/>
              <a:t> </a:t>
            </a:r>
            <a:r>
              <a:rPr lang="hr-HR" i="1" dirty="0" err="1" smtClean="0"/>
              <a:t>non</a:t>
            </a:r>
            <a:r>
              <a:rPr lang="hr-HR" i="1" dirty="0" smtClean="0"/>
              <a:t> </a:t>
            </a:r>
            <a:r>
              <a:rPr lang="hr-HR" i="1" dirty="0" err="1" smtClean="0"/>
              <a:t>prius</a:t>
            </a:r>
            <a:r>
              <a:rPr lang="hr-HR" i="1" dirty="0" smtClean="0"/>
              <a:t> </a:t>
            </a:r>
            <a:r>
              <a:rPr lang="hr-HR" i="1" dirty="0" err="1" smtClean="0"/>
              <a:t>fuerit</a:t>
            </a:r>
            <a:r>
              <a:rPr lang="hr-HR" i="1" dirty="0" smtClean="0"/>
              <a:t> </a:t>
            </a:r>
            <a:r>
              <a:rPr lang="hr-HR" i="1" dirty="0" err="1" smtClean="0"/>
              <a:t>in</a:t>
            </a:r>
            <a:r>
              <a:rPr lang="hr-HR" i="1" dirty="0" smtClean="0"/>
              <a:t> </a:t>
            </a:r>
            <a:r>
              <a:rPr lang="hr-HR" i="1" dirty="0" err="1" smtClean="0"/>
              <a:t>sensu</a:t>
            </a:r>
            <a:r>
              <a:rPr lang="hr-HR" i="1" dirty="0" smtClean="0"/>
              <a:t> </a:t>
            </a:r>
            <a:r>
              <a:rPr lang="hr-HR" dirty="0" smtClean="0"/>
              <a:t>(Ništa ne može biti shvaćeno u umu što prije nije ušlo u nj po osjetilima);</a:t>
            </a:r>
          </a:p>
          <a:p>
            <a:r>
              <a:rPr lang="hr-HR" i="1" dirty="0" err="1" smtClean="0"/>
              <a:t>Anima</a:t>
            </a:r>
            <a:r>
              <a:rPr lang="hr-HR" i="1" dirty="0" smtClean="0"/>
              <a:t> forma </a:t>
            </a:r>
            <a:r>
              <a:rPr lang="hr-HR" i="1" dirty="0" err="1" smtClean="0"/>
              <a:t>corporis</a:t>
            </a:r>
            <a:r>
              <a:rPr lang="hr-HR" i="1" dirty="0" smtClean="0"/>
              <a:t> </a:t>
            </a:r>
            <a:r>
              <a:rPr lang="hr-HR" dirty="0" smtClean="0"/>
              <a:t>(Duša je ‘forma-sila’ tijela): čovjek je duh u tijelu, tijelo i duša zajedno;</a:t>
            </a:r>
          </a:p>
          <a:p>
            <a:r>
              <a:rPr lang="hr-HR" dirty="0" smtClean="0"/>
              <a:t>Svako ljudsko spoznavanje mora u sebi nositi strukturu osjetila: ona su vrata svake spoznaje uopće;</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hr-HR" dirty="0" smtClean="0"/>
              <a:t>Struktura ljudske razumske spoznaje</a:t>
            </a:r>
            <a:endParaRPr lang="hr-HR" dirty="0"/>
          </a:p>
        </p:txBody>
      </p:sp>
      <p:sp>
        <p:nvSpPr>
          <p:cNvPr id="3" name="Inhaltsplatzhalter 2"/>
          <p:cNvSpPr>
            <a:spLocks noGrp="1"/>
          </p:cNvSpPr>
          <p:nvPr>
            <p:ph idx="1"/>
          </p:nvPr>
        </p:nvSpPr>
        <p:spPr/>
        <p:txBody>
          <a:bodyPr/>
          <a:lstStyle/>
          <a:p>
            <a:r>
              <a:rPr lang="hr-HR" dirty="0" smtClean="0"/>
              <a:t>Latinski izraz za razum: </a:t>
            </a:r>
            <a:r>
              <a:rPr lang="hr-HR" i="1" dirty="0" err="1" smtClean="0"/>
              <a:t>intellectus</a:t>
            </a:r>
            <a:r>
              <a:rPr lang="hr-HR" dirty="0" smtClean="0"/>
              <a:t> = </a:t>
            </a:r>
            <a:r>
              <a:rPr lang="hr-HR" dirty="0" err="1" smtClean="0"/>
              <a:t>intus</a:t>
            </a:r>
            <a:r>
              <a:rPr lang="hr-HR" dirty="0" smtClean="0"/>
              <a:t> </a:t>
            </a:r>
            <a:r>
              <a:rPr lang="hr-HR" dirty="0" err="1" smtClean="0"/>
              <a:t>legere</a:t>
            </a:r>
            <a:r>
              <a:rPr lang="hr-HR" dirty="0" smtClean="0"/>
              <a:t> (hr. = čitati iznutra);</a:t>
            </a:r>
          </a:p>
          <a:p>
            <a:r>
              <a:rPr lang="hr-HR" dirty="0" smtClean="0"/>
              <a:t>Latinski naziv za pojam po kojemu shvaćamo stvari glasi: </a:t>
            </a:r>
            <a:r>
              <a:rPr lang="hr-HR" i="1" dirty="0" err="1" smtClean="0"/>
              <a:t>conceptus</a:t>
            </a:r>
            <a:r>
              <a:rPr lang="hr-HR" dirty="0" smtClean="0"/>
              <a:t> (= začetak stvari u našemu razumu, </a:t>
            </a:r>
            <a:r>
              <a:rPr lang="hr-HR" i="1" dirty="0" err="1" smtClean="0"/>
              <a:t>concipio</a:t>
            </a:r>
            <a:r>
              <a:rPr lang="hr-HR" dirty="0" smtClean="0"/>
              <a:t>). U našemu kontekstu znači: duhovno rađanje stvari u našemu razumu;</a:t>
            </a:r>
          </a:p>
          <a:p>
            <a:r>
              <a:rPr lang="hr-HR" dirty="0" smtClean="0"/>
              <a:t>Značajke razumske spoznaje:</a:t>
            </a:r>
          </a:p>
          <a:p>
            <a:pPr>
              <a:buNone/>
            </a:pPr>
            <a:endParaRPr lang="hr-HR" dirty="0" smtClean="0"/>
          </a:p>
          <a:p>
            <a:pPr>
              <a:buNone/>
            </a:pP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linds(horizontal)">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hr-HR" dirty="0"/>
          </a:p>
        </p:txBody>
      </p:sp>
      <p:sp>
        <p:nvSpPr>
          <p:cNvPr id="3" name="Inhaltsplatzhalter 2"/>
          <p:cNvSpPr>
            <a:spLocks noGrp="1"/>
          </p:cNvSpPr>
          <p:nvPr>
            <p:ph idx="1"/>
          </p:nvPr>
        </p:nvSpPr>
        <p:spPr/>
        <p:txBody>
          <a:bodyPr/>
          <a:lstStyle/>
          <a:p>
            <a:pPr>
              <a:buFontTx/>
              <a:buChar char="-"/>
            </a:pPr>
            <a:r>
              <a:rPr lang="hr-HR" dirty="0" smtClean="0"/>
              <a:t>ulazi u bit stvari, duhovna je;</a:t>
            </a:r>
          </a:p>
          <a:p>
            <a:pPr>
              <a:buFontTx/>
              <a:buChar char="-"/>
            </a:pPr>
            <a:r>
              <a:rPr lang="hr-HR" dirty="0" smtClean="0"/>
              <a:t>može spoznati i samu sebe (čovjek ima samosvijest);</a:t>
            </a:r>
          </a:p>
          <a:p>
            <a:pPr>
              <a:buFontTx/>
              <a:buChar char="-"/>
            </a:pPr>
            <a:r>
              <a:rPr lang="hr-HR" dirty="0" smtClean="0"/>
              <a:t>otvorena je svemu (materijalnom i nematerijalnom, prošlosti, budućnosti);</a:t>
            </a:r>
          </a:p>
          <a:p>
            <a:pPr>
              <a:buFontTx/>
              <a:buChar char="-"/>
            </a:pPr>
            <a:r>
              <a:rPr lang="hr-HR" i="1" dirty="0" err="1" smtClean="0"/>
              <a:t>Deus</a:t>
            </a:r>
            <a:r>
              <a:rPr lang="hr-HR" i="1" dirty="0" smtClean="0"/>
              <a:t> </a:t>
            </a:r>
            <a:r>
              <a:rPr lang="hr-HR" i="1" dirty="0" err="1" smtClean="0"/>
              <a:t>semper</a:t>
            </a:r>
            <a:r>
              <a:rPr lang="hr-HR" i="1" dirty="0" smtClean="0"/>
              <a:t> </a:t>
            </a:r>
            <a:r>
              <a:rPr lang="hr-HR" i="1" dirty="0" err="1" smtClean="0"/>
              <a:t>maior</a:t>
            </a:r>
            <a:r>
              <a:rPr lang="hr-HR" dirty="0" smtClean="0"/>
              <a:t>: Bog je onaj koji je uvijek veći;</a:t>
            </a:r>
          </a:p>
          <a:p>
            <a:pPr>
              <a:buFontTx/>
              <a:buChar char="-"/>
            </a:pP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hr-HR"/>
          </a:p>
        </p:txBody>
      </p:sp>
      <p:sp>
        <p:nvSpPr>
          <p:cNvPr id="3" name="Inhaltsplatzhalter 2"/>
          <p:cNvSpPr>
            <a:spLocks noGrp="1"/>
          </p:cNvSpPr>
          <p:nvPr>
            <p:ph idx="1"/>
          </p:nvPr>
        </p:nvSpPr>
        <p:spPr/>
        <p:txBody>
          <a:bodyPr/>
          <a:lstStyle/>
          <a:p>
            <a:r>
              <a:rPr lang="hr-HR" dirty="0" smtClean="0"/>
              <a:t>Toma Akvinski: </a:t>
            </a:r>
            <a:r>
              <a:rPr lang="hr-HR" i="1" dirty="0" err="1" smtClean="0"/>
              <a:t>Nihil</a:t>
            </a:r>
            <a:r>
              <a:rPr lang="hr-HR" i="1" dirty="0" smtClean="0"/>
              <a:t> est </a:t>
            </a:r>
            <a:r>
              <a:rPr lang="hr-HR" i="1" dirty="0" err="1" smtClean="0"/>
              <a:t>in</a:t>
            </a:r>
            <a:r>
              <a:rPr lang="hr-HR" i="1" dirty="0" smtClean="0"/>
              <a:t> </a:t>
            </a:r>
            <a:r>
              <a:rPr lang="hr-HR" i="1" dirty="0" err="1" smtClean="0"/>
              <a:t>intellectu</a:t>
            </a:r>
            <a:r>
              <a:rPr lang="hr-HR" i="1" dirty="0" smtClean="0"/>
              <a:t> </a:t>
            </a:r>
            <a:r>
              <a:rPr lang="hr-HR" i="1" dirty="0" err="1" smtClean="0"/>
              <a:t>quod</a:t>
            </a:r>
            <a:r>
              <a:rPr lang="hr-HR" i="1" dirty="0" smtClean="0"/>
              <a:t> </a:t>
            </a:r>
            <a:r>
              <a:rPr lang="hr-HR" i="1" dirty="0" err="1" smtClean="0"/>
              <a:t>non</a:t>
            </a:r>
            <a:r>
              <a:rPr lang="hr-HR" i="1" dirty="0" smtClean="0"/>
              <a:t> </a:t>
            </a:r>
            <a:r>
              <a:rPr lang="hr-HR" i="1" dirty="0" err="1" smtClean="0"/>
              <a:t>prius</a:t>
            </a:r>
            <a:r>
              <a:rPr lang="hr-HR" i="1" dirty="0" smtClean="0"/>
              <a:t> </a:t>
            </a:r>
            <a:r>
              <a:rPr lang="hr-HR" i="1" dirty="0" err="1" smtClean="0"/>
              <a:t>fuerit</a:t>
            </a:r>
            <a:r>
              <a:rPr lang="hr-HR" i="1" dirty="0" smtClean="0"/>
              <a:t> </a:t>
            </a:r>
            <a:r>
              <a:rPr lang="hr-HR" i="1" dirty="0" err="1" smtClean="0"/>
              <a:t>in</a:t>
            </a:r>
            <a:r>
              <a:rPr lang="hr-HR" i="1" dirty="0" smtClean="0"/>
              <a:t> </a:t>
            </a:r>
            <a:r>
              <a:rPr lang="hr-HR" i="1" dirty="0" err="1" smtClean="0"/>
              <a:t>sensu</a:t>
            </a:r>
            <a:r>
              <a:rPr lang="hr-HR" i="1" dirty="0" smtClean="0"/>
              <a:t> </a:t>
            </a:r>
            <a:r>
              <a:rPr lang="hr-HR" dirty="0" smtClean="0"/>
              <a:t>(Ništa ne može biti shvaćeno u umu što prije nije ušlo u nj po osjetilima);</a:t>
            </a:r>
          </a:p>
          <a:p>
            <a:r>
              <a:rPr lang="hr-HR" i="1" dirty="0" err="1" smtClean="0"/>
              <a:t>Anima</a:t>
            </a:r>
            <a:r>
              <a:rPr lang="hr-HR" i="1" dirty="0" smtClean="0"/>
              <a:t> forma </a:t>
            </a:r>
            <a:r>
              <a:rPr lang="hr-HR" i="1" dirty="0" err="1" smtClean="0"/>
              <a:t>corporis</a:t>
            </a:r>
            <a:r>
              <a:rPr lang="hr-HR" i="1" dirty="0" smtClean="0"/>
              <a:t> </a:t>
            </a:r>
            <a:r>
              <a:rPr lang="hr-HR" dirty="0" smtClean="0"/>
              <a:t>(Duša je ‘forma-sila’ tijela);</a:t>
            </a:r>
          </a:p>
          <a:p>
            <a:r>
              <a:rPr lang="hr-HR" dirty="0" smtClean="0"/>
              <a:t>Emocionalna inteligencija (lijeva i desna polutka mozga);</a:t>
            </a:r>
            <a:endParaRPr lang="hr-H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r-HR" dirty="0" smtClean="0"/>
              <a:t>Analogija</a:t>
            </a:r>
            <a:endParaRPr lang="hr-HR" dirty="0"/>
          </a:p>
        </p:txBody>
      </p:sp>
      <p:sp>
        <p:nvSpPr>
          <p:cNvPr id="3" name="Inhaltsplatzhalter 2"/>
          <p:cNvSpPr>
            <a:spLocks noGrp="1"/>
          </p:cNvSpPr>
          <p:nvPr>
            <p:ph idx="1"/>
          </p:nvPr>
        </p:nvSpPr>
        <p:spPr/>
        <p:txBody>
          <a:bodyPr>
            <a:normAutofit fontScale="92500" lnSpcReduction="10000"/>
          </a:bodyPr>
          <a:lstStyle/>
          <a:p>
            <a:r>
              <a:rPr lang="hr-HR" dirty="0" smtClean="0"/>
              <a:t>U teologiji analogija znači način i postupak pomoću ljudskih riječi – po sličnosti – govoriti o Bogu;</a:t>
            </a:r>
          </a:p>
          <a:p>
            <a:r>
              <a:rPr lang="hr-HR" i="1" dirty="0" smtClean="0"/>
              <a:t>Analogija </a:t>
            </a:r>
            <a:r>
              <a:rPr lang="hr-HR" i="1" dirty="0" err="1" smtClean="0"/>
              <a:t>entis</a:t>
            </a:r>
            <a:r>
              <a:rPr lang="hr-HR" dirty="0" smtClean="0"/>
              <a:t> (bitka): postoji sličnost ili podudaranje između Boga i stvorenih stvari ili bića (</a:t>
            </a:r>
            <a:r>
              <a:rPr lang="hr-HR" dirty="0" err="1" smtClean="0"/>
              <a:t>usp</a:t>
            </a:r>
            <a:r>
              <a:rPr lang="hr-HR" dirty="0" smtClean="0"/>
              <a:t>. Mudr 13, 1-9; Rim 1, 18-20);</a:t>
            </a:r>
          </a:p>
          <a:p>
            <a:r>
              <a:rPr lang="hr-HR" dirty="0" smtClean="0"/>
              <a:t>Stvoreni entitet može biti </a:t>
            </a:r>
            <a:r>
              <a:rPr lang="hr-HR" i="1" dirty="0" smtClean="0"/>
              <a:t>sličan</a:t>
            </a:r>
            <a:r>
              <a:rPr lang="hr-HR" dirty="0" smtClean="0"/>
              <a:t> Bogu, ali ne i </a:t>
            </a:r>
            <a:r>
              <a:rPr lang="hr-HR" i="1" dirty="0" smtClean="0"/>
              <a:t>istovjetan</a:t>
            </a:r>
            <a:r>
              <a:rPr lang="hr-HR" dirty="0" smtClean="0"/>
              <a:t> s njim:  “O stvoritelju i stvoru ne može se izricati sličnost koja ne bi uključivala već </a:t>
            </a:r>
            <a:r>
              <a:rPr lang="hr-HR" dirty="0" err="1" smtClean="0"/>
              <a:t>nesličnost</a:t>
            </a:r>
            <a:r>
              <a:rPr lang="hr-HR" dirty="0" smtClean="0"/>
              <a:t> između obaju”.</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hr-HR" dirty="0" smtClean="0"/>
              <a:t>Pojam može biti:</a:t>
            </a:r>
            <a:br>
              <a:rPr lang="hr-HR" dirty="0" smtClean="0"/>
            </a:br>
            <a:endParaRPr lang="hr-HR" dirty="0"/>
          </a:p>
        </p:txBody>
      </p:sp>
      <p:sp>
        <p:nvSpPr>
          <p:cNvPr id="3" name="Inhaltsplatzhalter 2"/>
          <p:cNvSpPr>
            <a:spLocks noGrp="1"/>
          </p:cNvSpPr>
          <p:nvPr>
            <p:ph idx="1"/>
          </p:nvPr>
        </p:nvSpPr>
        <p:spPr/>
        <p:txBody>
          <a:bodyPr/>
          <a:lstStyle/>
          <a:p>
            <a:r>
              <a:rPr lang="hr-HR" i="1" dirty="0" err="1" smtClean="0"/>
              <a:t>Univočan</a:t>
            </a:r>
            <a:r>
              <a:rPr lang="hr-HR" dirty="0" smtClean="0"/>
              <a:t> (</a:t>
            </a:r>
            <a:r>
              <a:rPr lang="hr-HR" dirty="0" err="1" smtClean="0"/>
              <a:t>lat</a:t>
            </a:r>
            <a:r>
              <a:rPr lang="hr-HR" dirty="0" smtClean="0"/>
              <a:t>. </a:t>
            </a:r>
            <a:r>
              <a:rPr lang="hr-HR" dirty="0" err="1" smtClean="0"/>
              <a:t>unum</a:t>
            </a:r>
            <a:r>
              <a:rPr lang="hr-HR" dirty="0" smtClean="0"/>
              <a:t> = jedan; </a:t>
            </a:r>
            <a:r>
              <a:rPr lang="hr-HR" dirty="0" err="1" smtClean="0"/>
              <a:t>vox</a:t>
            </a:r>
            <a:r>
              <a:rPr lang="hr-HR" dirty="0" smtClean="0"/>
              <a:t> = riječ) – jednoznačan;</a:t>
            </a:r>
          </a:p>
          <a:p>
            <a:r>
              <a:rPr lang="hr-HR" i="1" dirty="0" err="1" smtClean="0"/>
              <a:t>Ekvivočan</a:t>
            </a:r>
            <a:r>
              <a:rPr lang="hr-HR" dirty="0" smtClean="0"/>
              <a:t> (</a:t>
            </a:r>
            <a:r>
              <a:rPr lang="hr-HR" dirty="0" err="1" smtClean="0"/>
              <a:t>aequum</a:t>
            </a:r>
            <a:r>
              <a:rPr lang="hr-HR" dirty="0" smtClean="0"/>
              <a:t> = jednak; </a:t>
            </a:r>
            <a:r>
              <a:rPr lang="hr-HR" dirty="0" err="1" smtClean="0"/>
              <a:t>vox</a:t>
            </a:r>
            <a:r>
              <a:rPr lang="hr-HR" dirty="0" smtClean="0"/>
              <a:t> = riječ) – višeznačan;</a:t>
            </a:r>
          </a:p>
          <a:p>
            <a:r>
              <a:rPr lang="hr-HR" i="1" dirty="0" smtClean="0"/>
              <a:t>Analogan</a:t>
            </a:r>
            <a:r>
              <a:rPr lang="hr-HR" dirty="0" smtClean="0"/>
              <a:t> (</a:t>
            </a:r>
            <a:r>
              <a:rPr lang="hr-HR" dirty="0" err="1" smtClean="0"/>
              <a:t>gr</a:t>
            </a:r>
            <a:r>
              <a:rPr lang="hr-HR" dirty="0" smtClean="0"/>
              <a:t>. ana-</a:t>
            </a:r>
            <a:r>
              <a:rPr lang="hr-HR" dirty="0" err="1" smtClean="0"/>
              <a:t>logia</a:t>
            </a:r>
            <a:r>
              <a:rPr lang="hr-HR" dirty="0" smtClean="0"/>
              <a:t> = odnos, razmjer, </a:t>
            </a:r>
            <a:r>
              <a:rPr lang="hr-HR" dirty="0" err="1" smtClean="0"/>
              <a:t>sličnoznačje</a:t>
            </a:r>
            <a:r>
              <a:rPr lang="hr-HR" dirty="0" smtClean="0"/>
              <a:t>): analogija </a:t>
            </a:r>
            <a:r>
              <a:rPr lang="hr-HR" i="1" dirty="0" smtClean="0"/>
              <a:t>atribucije</a:t>
            </a:r>
            <a:r>
              <a:rPr lang="hr-HR" dirty="0" smtClean="0"/>
              <a:t> i analogija </a:t>
            </a:r>
            <a:r>
              <a:rPr lang="hr-HR" i="1" dirty="0" err="1" smtClean="0"/>
              <a:t>proporcijalnosti</a:t>
            </a:r>
            <a:r>
              <a:rPr lang="hr-HR" dirty="0" smtClean="0"/>
              <a:t>.</a:t>
            </a:r>
          </a:p>
          <a:p>
            <a:r>
              <a:rPr lang="hr-HR" i="1" dirty="0" err="1" smtClean="0"/>
              <a:t>Analogia</a:t>
            </a:r>
            <a:r>
              <a:rPr lang="hr-HR" i="1" dirty="0" smtClean="0"/>
              <a:t> </a:t>
            </a:r>
            <a:r>
              <a:rPr lang="hr-HR" i="1" dirty="0" err="1" smtClean="0"/>
              <a:t>fidei</a:t>
            </a:r>
            <a:r>
              <a:rPr lang="hr-HR" i="1" dirty="0" smtClean="0"/>
              <a:t> </a:t>
            </a:r>
            <a:r>
              <a:rPr lang="hr-HR" dirty="0" smtClean="0"/>
              <a:t>(vjere): svaka analogija se temelji na Božjoj </a:t>
            </a:r>
            <a:r>
              <a:rPr lang="hr-HR" dirty="0" err="1" smtClean="0"/>
              <a:t>samoobjavi</a:t>
            </a:r>
            <a:r>
              <a:rPr lang="hr-HR" dirty="0" smtClean="0"/>
              <a:t>;</a:t>
            </a:r>
          </a:p>
          <a:p>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500"/>
                                        <p:tgtEl>
                                          <p:spTgt spid="3">
                                            <p:txEl>
                                              <p:pRg st="1" end="1"/>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linds(horizont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linds(horizontal)">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r-HR" dirty="0" smtClean="0"/>
              <a:t>Misterij Krista</a:t>
            </a:r>
            <a:endParaRPr lang="hr-HR" dirty="0"/>
          </a:p>
        </p:txBody>
      </p:sp>
      <p:sp>
        <p:nvSpPr>
          <p:cNvPr id="3" name="Inhaltsplatzhalter 2"/>
          <p:cNvSpPr>
            <a:spLocks noGrp="1"/>
          </p:cNvSpPr>
          <p:nvPr>
            <p:ph idx="1"/>
          </p:nvPr>
        </p:nvSpPr>
        <p:spPr>
          <a:xfrm>
            <a:off x="1435608" y="1447800"/>
            <a:ext cx="7498080" cy="5410200"/>
          </a:xfrm>
        </p:spPr>
        <p:txBody>
          <a:bodyPr>
            <a:normAutofit fontScale="92500" lnSpcReduction="20000"/>
          </a:bodyPr>
          <a:lstStyle/>
          <a:p>
            <a:r>
              <a:rPr lang="hr-HR" dirty="0" smtClean="0"/>
              <a:t>Riječ </a:t>
            </a:r>
            <a:r>
              <a:rPr lang="hr-HR" i="1" dirty="0" smtClean="0"/>
              <a:t>misterij</a:t>
            </a:r>
            <a:r>
              <a:rPr lang="hr-HR" dirty="0" smtClean="0"/>
              <a:t> (</a:t>
            </a:r>
            <a:r>
              <a:rPr lang="hr-HR" dirty="0" err="1" smtClean="0"/>
              <a:t>gr</a:t>
            </a:r>
            <a:r>
              <a:rPr lang="hr-HR" dirty="0" smtClean="0"/>
              <a:t>. = </a:t>
            </a:r>
            <a:r>
              <a:rPr lang="hr-HR" dirty="0" err="1" smtClean="0"/>
              <a:t>mysterion</a:t>
            </a:r>
            <a:r>
              <a:rPr lang="hr-HR" dirty="0" smtClean="0"/>
              <a:t>, </a:t>
            </a:r>
            <a:r>
              <a:rPr lang="hr-HR" dirty="0" err="1" smtClean="0"/>
              <a:t>lat</a:t>
            </a:r>
            <a:r>
              <a:rPr lang="hr-HR" dirty="0" smtClean="0"/>
              <a:t>. = </a:t>
            </a:r>
            <a:r>
              <a:rPr lang="hr-HR" dirty="0" err="1" smtClean="0"/>
              <a:t>sacramentum</a:t>
            </a:r>
            <a:r>
              <a:rPr lang="hr-HR" dirty="0" smtClean="0"/>
              <a:t>, hr. = tajna, otajstvo) u svojem temeljnom značenju u teologiji označava ljudskom razumu nedostupnu tajnu.</a:t>
            </a:r>
          </a:p>
          <a:p>
            <a:r>
              <a:rPr lang="hr-HR" dirty="0" smtClean="0"/>
              <a:t>Za govor o Bogu teologija radije upotrebljava riječ </a:t>
            </a:r>
            <a:r>
              <a:rPr lang="hr-HR" i="1" dirty="0" smtClean="0"/>
              <a:t>otajstvo</a:t>
            </a:r>
            <a:r>
              <a:rPr lang="hr-HR" dirty="0" smtClean="0"/>
              <a:t>: u tom smislu misterij (otajstvo) označava vječni Božji naum da čovjeka pozove u zajedništvo sa sobom (Ef 1, 3-4). </a:t>
            </a:r>
          </a:p>
          <a:p>
            <a:r>
              <a:rPr lang="hr-HR" dirty="0" smtClean="0"/>
              <a:t>Kad govorimo o misteriju Krista, onda mislimo na </a:t>
            </a:r>
            <a:r>
              <a:rPr lang="hr-HR" i="1" dirty="0" smtClean="0"/>
              <a:t>događaj</a:t>
            </a:r>
            <a:r>
              <a:rPr lang="hr-HR" dirty="0" smtClean="0"/>
              <a:t> Krista: njegovo utjelovljenje, javno djelovanje, smrt, uskrsnuće, poslanje Duha Svetoga, </a:t>
            </a:r>
            <a:r>
              <a:rPr lang="hr-HR" dirty="0" err="1" smtClean="0"/>
              <a:t>paruzija</a:t>
            </a:r>
            <a:r>
              <a:rPr lang="hr-HR" dirty="0" smtClean="0"/>
              <a:t>;</a:t>
            </a:r>
          </a:p>
          <a:p>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r-HR" dirty="0" smtClean="0"/>
              <a:t>Povijest spasenja</a:t>
            </a:r>
            <a:endParaRPr lang="hr-HR" dirty="0"/>
          </a:p>
        </p:txBody>
      </p:sp>
      <p:sp>
        <p:nvSpPr>
          <p:cNvPr id="3" name="Inhaltsplatzhalter 2"/>
          <p:cNvSpPr>
            <a:spLocks noGrp="1"/>
          </p:cNvSpPr>
          <p:nvPr>
            <p:ph idx="1"/>
          </p:nvPr>
        </p:nvSpPr>
        <p:spPr>
          <a:xfrm>
            <a:off x="1435608" y="1447800"/>
            <a:ext cx="7498080" cy="5053034"/>
          </a:xfrm>
        </p:spPr>
        <p:txBody>
          <a:bodyPr>
            <a:normAutofit fontScale="92500" lnSpcReduction="20000"/>
          </a:bodyPr>
          <a:lstStyle/>
          <a:p>
            <a:r>
              <a:rPr lang="hr-HR" dirty="0" smtClean="0"/>
              <a:t>Dvočlani izraz </a:t>
            </a:r>
            <a:r>
              <a:rPr lang="hr-HR" i="1" dirty="0" smtClean="0"/>
              <a:t>povijest spasenja (</a:t>
            </a:r>
            <a:r>
              <a:rPr lang="hr-HR" i="1" dirty="0" err="1" smtClean="0"/>
              <a:t>historia</a:t>
            </a:r>
            <a:r>
              <a:rPr lang="hr-HR" i="1" dirty="0" smtClean="0"/>
              <a:t> </a:t>
            </a:r>
            <a:r>
              <a:rPr lang="hr-HR" i="1" dirty="0" err="1" smtClean="0"/>
              <a:t>salutis</a:t>
            </a:r>
            <a:r>
              <a:rPr lang="hr-HR" i="1" dirty="0" smtClean="0"/>
              <a:t>) </a:t>
            </a:r>
            <a:r>
              <a:rPr lang="hr-HR" dirty="0" smtClean="0"/>
              <a:t>znači ponajprije da spasenje koje Bog nudi ljudima ima svoj povijesni tijek, događa se u povijesti.</a:t>
            </a:r>
          </a:p>
          <a:p>
            <a:r>
              <a:rPr lang="hr-HR" dirty="0" smtClean="0"/>
              <a:t>Izraz </a:t>
            </a:r>
            <a:r>
              <a:rPr lang="hr-HR" i="1" dirty="0" smtClean="0"/>
              <a:t>spasenje</a:t>
            </a:r>
            <a:r>
              <a:rPr lang="hr-HR" dirty="0" smtClean="0"/>
              <a:t> (</a:t>
            </a:r>
            <a:r>
              <a:rPr lang="hr-HR" dirty="0" err="1" smtClean="0"/>
              <a:t>lat</a:t>
            </a:r>
            <a:r>
              <a:rPr lang="hr-HR" dirty="0" smtClean="0"/>
              <a:t>. </a:t>
            </a:r>
            <a:r>
              <a:rPr lang="hr-HR" dirty="0" err="1" smtClean="0"/>
              <a:t>salus</a:t>
            </a:r>
            <a:r>
              <a:rPr lang="hr-HR" dirty="0" smtClean="0"/>
              <a:t> = zdravlje, spas, dobra; </a:t>
            </a:r>
            <a:r>
              <a:rPr lang="hr-HR" dirty="0" err="1" smtClean="0"/>
              <a:t>gr</a:t>
            </a:r>
            <a:r>
              <a:rPr lang="hr-HR" dirty="0" smtClean="0"/>
              <a:t>. = </a:t>
            </a:r>
            <a:r>
              <a:rPr lang="hr-HR" dirty="0" err="1" smtClean="0"/>
              <a:t>soteria</a:t>
            </a:r>
            <a:r>
              <a:rPr lang="hr-HR" dirty="0" smtClean="0"/>
              <a:t>; spas, sreća, čitavost, neozlijeđenost u hrvatskom jeziku znači izbavljenje od opasnosti, bolesti, nevolja.</a:t>
            </a:r>
          </a:p>
          <a:p>
            <a:r>
              <a:rPr lang="hr-HR" dirty="0" smtClean="0"/>
              <a:t>Postoji razlika: </a:t>
            </a:r>
            <a:r>
              <a:rPr lang="hr-HR" i="1" dirty="0" smtClean="0"/>
              <a:t>historija</a:t>
            </a:r>
            <a:r>
              <a:rPr lang="hr-HR" dirty="0" smtClean="0"/>
              <a:t>, </a:t>
            </a:r>
            <a:r>
              <a:rPr lang="hr-HR" dirty="0" err="1" smtClean="0"/>
              <a:t>tj</a:t>
            </a:r>
            <a:r>
              <a:rPr lang="hr-HR" dirty="0" smtClean="0"/>
              <a:t>. to su događaji u prošlosti, arheološki, kronološki događaji; </a:t>
            </a:r>
            <a:r>
              <a:rPr lang="hr-HR" i="1" dirty="0" smtClean="0"/>
              <a:t>povijest</a:t>
            </a:r>
            <a:r>
              <a:rPr lang="hr-HR" dirty="0" smtClean="0"/>
              <a:t> (</a:t>
            </a:r>
            <a:r>
              <a:rPr lang="hr-HR" dirty="0" err="1" smtClean="0"/>
              <a:t>engl</a:t>
            </a:r>
            <a:r>
              <a:rPr lang="hr-HR" dirty="0" smtClean="0"/>
              <a:t>. </a:t>
            </a:r>
            <a:r>
              <a:rPr lang="hr-HR" dirty="0" err="1" smtClean="0"/>
              <a:t>the</a:t>
            </a:r>
            <a:r>
              <a:rPr lang="hr-HR" dirty="0" smtClean="0"/>
              <a:t> </a:t>
            </a:r>
            <a:r>
              <a:rPr lang="hr-HR" dirty="0" err="1" smtClean="0"/>
              <a:t>story</a:t>
            </a:r>
            <a:r>
              <a:rPr lang="hr-HR" dirty="0" smtClean="0"/>
              <a:t>), </a:t>
            </a:r>
            <a:r>
              <a:rPr lang="hr-HR" dirty="0" err="1" smtClean="0"/>
              <a:t>tj</a:t>
            </a:r>
            <a:r>
              <a:rPr lang="hr-HR" dirty="0" smtClean="0"/>
              <a:t>. događaji koji utječu na nas sada, u ovom trenutku.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r-HR" dirty="0" smtClean="0"/>
              <a:t>Uvodne napomene</a:t>
            </a:r>
            <a:endParaRPr lang="hr-HR" dirty="0"/>
          </a:p>
        </p:txBody>
      </p:sp>
      <p:sp>
        <p:nvSpPr>
          <p:cNvPr id="3" name="Inhaltsplatzhalter 2"/>
          <p:cNvSpPr>
            <a:spLocks noGrp="1"/>
          </p:cNvSpPr>
          <p:nvPr>
            <p:ph idx="1"/>
          </p:nvPr>
        </p:nvSpPr>
        <p:spPr/>
        <p:txBody>
          <a:bodyPr/>
          <a:lstStyle/>
          <a:p>
            <a:r>
              <a:rPr lang="hr-HR" dirty="0" smtClean="0"/>
              <a:t>Uvod u Katoličku teologiju želi studentima pružiti orijentaciju na početku teološkog studija</a:t>
            </a:r>
          </a:p>
          <a:p>
            <a:r>
              <a:rPr lang="hr-HR" dirty="0" smtClean="0"/>
              <a:t>Kontekstu u kojemu živimo: sekularizacija, pluralizam, nevjera, ravnodušnost</a:t>
            </a:r>
            <a:r>
              <a:rPr lang="hr-HR" smtClean="0"/>
              <a:t>, kršćanska </a:t>
            </a:r>
            <a:r>
              <a:rPr lang="hr-HR" dirty="0" smtClean="0"/>
              <a:t>neraspoznatljivost</a:t>
            </a:r>
          </a:p>
          <a:p>
            <a:r>
              <a:rPr lang="hr-HR" dirty="0" smtClean="0"/>
              <a:t>Dekret o odgoju i obrazovanju svećenik, “</a:t>
            </a:r>
            <a:r>
              <a:rPr lang="hr-HR" dirty="0" err="1" smtClean="0"/>
              <a:t>Optatam</a:t>
            </a:r>
            <a:r>
              <a:rPr lang="hr-HR" dirty="0" smtClean="0"/>
              <a:t> </a:t>
            </a:r>
            <a:r>
              <a:rPr lang="hr-HR" dirty="0" err="1" smtClean="0"/>
              <a:t>totius</a:t>
            </a:r>
            <a:r>
              <a:rPr lang="hr-HR" dirty="0" smtClean="0"/>
              <a:t>”, br. 14.</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hr-HR" dirty="0" smtClean="0"/>
              <a:t/>
            </a:r>
            <a:br>
              <a:rPr lang="hr-HR" dirty="0" smtClean="0"/>
            </a:br>
            <a:endParaRPr lang="hr-HR" dirty="0"/>
          </a:p>
        </p:txBody>
      </p:sp>
      <p:sp>
        <p:nvSpPr>
          <p:cNvPr id="3" name="Inhaltsplatzhalter 2"/>
          <p:cNvSpPr>
            <a:spLocks noGrp="1"/>
          </p:cNvSpPr>
          <p:nvPr>
            <p:ph idx="1"/>
          </p:nvPr>
        </p:nvSpPr>
        <p:spPr>
          <a:xfrm>
            <a:off x="1435608" y="714356"/>
            <a:ext cx="7498080" cy="5534044"/>
          </a:xfrm>
        </p:spPr>
        <p:txBody>
          <a:bodyPr>
            <a:normAutofit/>
          </a:bodyPr>
          <a:lstStyle/>
          <a:p>
            <a:r>
              <a:rPr lang="hr-HR" dirty="0" smtClean="0"/>
              <a:t>Teologija razlikuje nekoliko </a:t>
            </a:r>
            <a:r>
              <a:rPr lang="hr-HR" i="1" dirty="0" smtClean="0"/>
              <a:t>različitih faza </a:t>
            </a:r>
            <a:r>
              <a:rPr lang="hr-HR" dirty="0" smtClean="0"/>
              <a:t>povijesti spasenja: prapovijest ili </a:t>
            </a:r>
            <a:r>
              <a:rPr lang="hr-HR" dirty="0" err="1" smtClean="0"/>
              <a:t>predabrahamsko</a:t>
            </a:r>
            <a:r>
              <a:rPr lang="hr-HR" dirty="0" smtClean="0"/>
              <a:t> vrijeme, od Abrahama do Krista, razdoblje Krista i Crkve (vrijeme Duha Svetoga), završno vrijeme ili </a:t>
            </a:r>
            <a:r>
              <a:rPr lang="hr-HR" dirty="0" err="1" smtClean="0"/>
              <a:t>paruzija</a:t>
            </a:r>
            <a:r>
              <a:rPr lang="hr-HR" dirty="0" smtClean="0"/>
              <a:t> (ponovni Kristov dolazak), život budućeg vijeka (eshatologija);</a:t>
            </a:r>
          </a:p>
          <a:p>
            <a:r>
              <a:rPr lang="hr-HR" i="1" dirty="0" smtClean="0"/>
              <a:t>Teologija povijesti</a:t>
            </a:r>
            <a:r>
              <a:rPr lang="hr-HR" dirty="0" smtClean="0"/>
              <a:t>: ima li povijest smisao? Kada vjera postavlja pitanje o definitivnom smislu stvarnosti, rađa se teologija povijesti.</a:t>
            </a:r>
          </a:p>
          <a:p>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r-HR" dirty="0" smtClean="0"/>
              <a:t>Kršćansko gledanje na vrijeme</a:t>
            </a:r>
            <a:endParaRPr lang="hr-HR" dirty="0"/>
          </a:p>
        </p:txBody>
      </p:sp>
      <p:sp>
        <p:nvSpPr>
          <p:cNvPr id="3" name="Inhaltsplatzhalter 2"/>
          <p:cNvSpPr>
            <a:spLocks noGrp="1"/>
          </p:cNvSpPr>
          <p:nvPr>
            <p:ph idx="1"/>
          </p:nvPr>
        </p:nvSpPr>
        <p:spPr/>
        <p:txBody>
          <a:bodyPr>
            <a:normAutofit lnSpcReduction="10000"/>
          </a:bodyPr>
          <a:lstStyle/>
          <a:p>
            <a:r>
              <a:rPr lang="hr-HR" dirty="0" smtClean="0"/>
              <a:t>U grčkoj viziji svijeta vrijeme nije ravna linije, nego je prikazano kružno (ciklički). Za Grke povijest nema </a:t>
            </a:r>
            <a:r>
              <a:rPr lang="hr-HR" i="1" dirty="0" err="1" smtClean="0"/>
              <a:t>telos</a:t>
            </a:r>
            <a:r>
              <a:rPr lang="hr-HR" dirty="0" smtClean="0"/>
              <a:t>, </a:t>
            </a:r>
            <a:r>
              <a:rPr lang="hr-HR" dirty="0" err="1" smtClean="0"/>
              <a:t>nema</a:t>
            </a:r>
            <a:r>
              <a:rPr lang="hr-HR" dirty="0" smtClean="0"/>
              <a:t> svrhovit kraj, niti je moguće da Bog preko povijesnih događaja u vremenu oslobodi čovjeka. </a:t>
            </a:r>
          </a:p>
          <a:p>
            <a:r>
              <a:rPr lang="hr-HR" i="1" dirty="0" err="1" smtClean="0"/>
              <a:t>Kronos</a:t>
            </a:r>
            <a:r>
              <a:rPr lang="hr-HR" dirty="0" smtClean="0"/>
              <a:t> je kvantitativno vrijeme, brojivo, izraženo putem kalendara… </a:t>
            </a:r>
            <a:r>
              <a:rPr lang="hr-HR" i="1" dirty="0" err="1" smtClean="0"/>
              <a:t>Kairós</a:t>
            </a:r>
            <a:r>
              <a:rPr lang="hr-HR" dirty="0" smtClean="0"/>
              <a:t> je ono što izražava kvalitetu vremena, sretna zgoda, posebna prilika…</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hr-HR" dirty="0" smtClean="0"/>
              <a:t/>
            </a:r>
            <a:br>
              <a:rPr lang="hr-HR" dirty="0" smtClean="0"/>
            </a:br>
            <a:endParaRPr lang="hr-HR" dirty="0"/>
          </a:p>
        </p:txBody>
      </p:sp>
      <p:sp>
        <p:nvSpPr>
          <p:cNvPr id="3" name="Inhaltsplatzhalter 2"/>
          <p:cNvSpPr>
            <a:spLocks noGrp="1"/>
          </p:cNvSpPr>
          <p:nvPr>
            <p:ph idx="1"/>
          </p:nvPr>
        </p:nvSpPr>
        <p:spPr>
          <a:xfrm>
            <a:off x="1435608" y="714356"/>
            <a:ext cx="7498080" cy="5534044"/>
          </a:xfrm>
        </p:spPr>
        <p:txBody>
          <a:bodyPr/>
          <a:lstStyle/>
          <a:p>
            <a:r>
              <a:rPr lang="hr-HR" dirty="0" smtClean="0"/>
              <a:t>U židovskoj podjeli vremena centar se nalazi u budućem dolasku Mesije.</a:t>
            </a:r>
          </a:p>
          <a:p>
            <a:r>
              <a:rPr lang="hr-HR" dirty="0" smtClean="0"/>
              <a:t>Prvi kršćani, nakon uskrsnuća, unose novost u takvo poimanje: središte povijesti i vremena nije više u budućnosti, nego u povijesnom događaju koji se dogodio u prošlosti. Taj događaj je život i djelo Isusa Krista. </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hr-HR" dirty="0" smtClean="0"/>
              <a:t>2. Čovjek – biće transcendencije</a:t>
            </a:r>
            <a:endParaRPr lang="hr-HR" dirty="0"/>
          </a:p>
        </p:txBody>
      </p:sp>
      <p:sp>
        <p:nvSpPr>
          <p:cNvPr id="3" name="Inhaltsplatzhalter 2"/>
          <p:cNvSpPr>
            <a:spLocks noGrp="1"/>
          </p:cNvSpPr>
          <p:nvPr>
            <p:ph idx="1"/>
          </p:nvPr>
        </p:nvSpPr>
        <p:spPr/>
        <p:txBody>
          <a:bodyPr>
            <a:normAutofit lnSpcReduction="10000"/>
          </a:bodyPr>
          <a:lstStyle/>
          <a:p>
            <a:r>
              <a:rPr lang="hr-HR" dirty="0" smtClean="0"/>
              <a:t>Temeljna čovjekova otvorenost: postoji impuls u čovjeku da transcendira ograničenje svoje naravi. Čovjek je pozvan na </a:t>
            </a:r>
            <a:r>
              <a:rPr lang="hr-HR" b="1" i="1" dirty="0" smtClean="0"/>
              <a:t>samo-transcendenciju</a:t>
            </a:r>
            <a:r>
              <a:rPr lang="hr-HR" dirty="0" smtClean="0"/>
              <a:t>.</a:t>
            </a:r>
          </a:p>
          <a:p>
            <a:r>
              <a:rPr lang="hr-HR" dirty="0" smtClean="0"/>
              <a:t>Ljudska su bića svjesna da su stvorena za više od onoga što sada jesu. Čovjek je biće transcendencije jer ima  tu temeljnu otvorenost svemu oko sebe, tu neispunjenost, potrebu nadilaženja, usmjerenosti prema višemu (K. </a:t>
            </a:r>
            <a:r>
              <a:rPr lang="hr-HR" dirty="0" err="1" smtClean="0"/>
              <a:t>Rahner</a:t>
            </a:r>
            <a:r>
              <a:rPr lang="hr-HR" dirty="0" smtClean="0"/>
              <a:t>). </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hr-HR" sz="3600" dirty="0" smtClean="0"/>
              <a:t>Elementi nadilaženja u samom čovjeku – staze prema transcendenciji</a:t>
            </a:r>
            <a:endParaRPr lang="hr-HR" sz="3600" dirty="0"/>
          </a:p>
        </p:txBody>
      </p:sp>
      <p:sp>
        <p:nvSpPr>
          <p:cNvPr id="3" name="Inhaltsplatzhalter 2"/>
          <p:cNvSpPr>
            <a:spLocks noGrp="1"/>
          </p:cNvSpPr>
          <p:nvPr>
            <p:ph idx="1"/>
          </p:nvPr>
        </p:nvSpPr>
        <p:spPr>
          <a:xfrm>
            <a:off x="1435608" y="1857364"/>
            <a:ext cx="7498080" cy="4391036"/>
          </a:xfrm>
        </p:spPr>
        <p:txBody>
          <a:bodyPr>
            <a:normAutofit fontScale="92500" lnSpcReduction="20000"/>
          </a:bodyPr>
          <a:lstStyle/>
          <a:p>
            <a:r>
              <a:rPr lang="hr-HR" i="1" dirty="0" smtClean="0"/>
              <a:t>Proces transcendiranja </a:t>
            </a:r>
            <a:r>
              <a:rPr lang="hr-HR" dirty="0" smtClean="0"/>
              <a:t>(</a:t>
            </a:r>
            <a:r>
              <a:rPr lang="hr-HR" dirty="0" err="1" smtClean="0"/>
              <a:t>lat</a:t>
            </a:r>
            <a:r>
              <a:rPr lang="hr-HR" dirty="0" smtClean="0"/>
              <a:t>. </a:t>
            </a:r>
            <a:r>
              <a:rPr lang="hr-HR" i="1" dirty="0" err="1" smtClean="0"/>
              <a:t>transcendo</a:t>
            </a:r>
            <a:r>
              <a:rPr lang="hr-HR" dirty="0" smtClean="0"/>
              <a:t>, </a:t>
            </a:r>
            <a:r>
              <a:rPr lang="hr-HR" i="1" dirty="0" err="1" smtClean="0"/>
              <a:t>transcedere</a:t>
            </a:r>
            <a:r>
              <a:rPr lang="hr-HR" dirty="0" smtClean="0"/>
              <a:t> znači: prijeći preko, prestupiti, nadilaziti nešto što je prihvaćeno kao granica;</a:t>
            </a:r>
          </a:p>
          <a:p>
            <a:r>
              <a:rPr lang="hr-HR" dirty="0" smtClean="0"/>
              <a:t>Riječ </a:t>
            </a:r>
            <a:r>
              <a:rPr lang="hr-HR" i="1" dirty="0" smtClean="0"/>
              <a:t>‘transcendentan</a:t>
            </a:r>
            <a:r>
              <a:rPr lang="hr-HR" dirty="0" smtClean="0"/>
              <a:t>’ je oznaka za sve što nadilazi iskustvenu spoznaju, odnosno nalazi se izvan osjetilno-spoznajnog svijeta.</a:t>
            </a:r>
          </a:p>
          <a:p>
            <a:r>
              <a:rPr lang="hr-HR" b="1" dirty="0" smtClean="0"/>
              <a:t>Mjesta događaja transcendencije</a:t>
            </a:r>
            <a:r>
              <a:rPr lang="hr-HR" dirty="0" smtClean="0"/>
              <a:t>:</a:t>
            </a:r>
          </a:p>
          <a:p>
            <a:pPr>
              <a:buFontTx/>
              <a:buChar char="-"/>
            </a:pPr>
            <a:r>
              <a:rPr lang="hr-HR" i="1" dirty="0" smtClean="0"/>
              <a:t>Razumska spoznaja</a:t>
            </a:r>
            <a:r>
              <a:rPr lang="hr-HR" dirty="0" smtClean="0"/>
              <a:t>: čovjek postavlja pitanja, traži uzroke, nadilazi prostor, vrijeme;</a:t>
            </a:r>
          </a:p>
          <a:p>
            <a:pPr>
              <a:buFontTx/>
              <a:buChar char="-"/>
            </a:pPr>
            <a:endParaRPr lang="hr-HR" dirty="0" smtClean="0"/>
          </a:p>
          <a:p>
            <a:pPr>
              <a:buFontTx/>
              <a:buChar char="-"/>
            </a:pPr>
            <a:endParaRPr lang="hr-HR" dirty="0" smtClean="0"/>
          </a:p>
          <a:p>
            <a:pPr>
              <a:buFontTx/>
              <a:buChar char="-"/>
            </a:pP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linds(horizontal)">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hr-HR" dirty="0" smtClean="0"/>
              <a:t/>
            </a:r>
            <a:br>
              <a:rPr lang="hr-HR" dirty="0" smtClean="0"/>
            </a:br>
            <a:r>
              <a:rPr lang="hr-HR" dirty="0" smtClean="0"/>
              <a:t/>
            </a:r>
            <a:br>
              <a:rPr lang="hr-HR" dirty="0" smtClean="0"/>
            </a:br>
            <a:endParaRPr lang="hr-HR" dirty="0"/>
          </a:p>
        </p:txBody>
      </p:sp>
      <p:sp>
        <p:nvSpPr>
          <p:cNvPr id="3" name="Inhaltsplatzhalter 2"/>
          <p:cNvSpPr>
            <a:spLocks noGrp="1"/>
          </p:cNvSpPr>
          <p:nvPr>
            <p:ph idx="1"/>
          </p:nvPr>
        </p:nvSpPr>
        <p:spPr>
          <a:xfrm>
            <a:off x="1435608" y="714356"/>
            <a:ext cx="7498080" cy="5534044"/>
          </a:xfrm>
        </p:spPr>
        <p:txBody>
          <a:bodyPr>
            <a:normAutofit fontScale="92500" lnSpcReduction="10000"/>
          </a:bodyPr>
          <a:lstStyle/>
          <a:p>
            <a:pPr>
              <a:buFontTx/>
              <a:buChar char="-"/>
            </a:pPr>
            <a:r>
              <a:rPr lang="hr-HR" dirty="0" smtClean="0"/>
              <a:t>Iskustvo </a:t>
            </a:r>
            <a:r>
              <a:rPr lang="hr-HR" i="1" dirty="0" smtClean="0"/>
              <a:t>vlastite osobnosti</a:t>
            </a:r>
            <a:r>
              <a:rPr lang="hr-HR" dirty="0" smtClean="0"/>
              <a:t>: doživljavam sebe kao osobu, različitu od drugih;</a:t>
            </a:r>
          </a:p>
          <a:p>
            <a:pPr>
              <a:buFontTx/>
              <a:buChar char="-"/>
            </a:pPr>
            <a:r>
              <a:rPr lang="hr-HR" dirty="0" smtClean="0"/>
              <a:t>Iskustvo </a:t>
            </a:r>
            <a:r>
              <a:rPr lang="hr-HR" i="1" dirty="0" smtClean="0"/>
              <a:t>slobode i odgovornosti: </a:t>
            </a:r>
            <a:r>
              <a:rPr lang="hr-HR" dirty="0" smtClean="0"/>
              <a:t>sloboda biranja i odgovornost za vlastite životne izbore;</a:t>
            </a:r>
            <a:endParaRPr lang="hr-HR" i="1" dirty="0" smtClean="0"/>
          </a:p>
          <a:p>
            <a:pPr>
              <a:buFontTx/>
              <a:buChar char="-"/>
            </a:pPr>
            <a:r>
              <a:rPr lang="hr-HR" dirty="0" smtClean="0"/>
              <a:t>Nepomirljivost s </a:t>
            </a:r>
            <a:r>
              <a:rPr lang="hr-HR" i="1" dirty="0" err="1" smtClean="0"/>
              <a:t>tragikom</a:t>
            </a:r>
            <a:r>
              <a:rPr lang="hr-HR" i="1" dirty="0" smtClean="0"/>
              <a:t> života: </a:t>
            </a:r>
            <a:r>
              <a:rPr lang="hr-HR" dirty="0" smtClean="0"/>
              <a:t>čovjek se ne miri s nesrećom, boli, nada se da će nadvladati zlo;</a:t>
            </a:r>
            <a:endParaRPr lang="hr-HR" i="1" dirty="0" smtClean="0"/>
          </a:p>
          <a:p>
            <a:pPr>
              <a:buFontTx/>
              <a:buChar char="-"/>
            </a:pPr>
            <a:r>
              <a:rPr lang="hr-HR" i="1" dirty="0" smtClean="0"/>
              <a:t>Traženje smisla</a:t>
            </a:r>
            <a:r>
              <a:rPr lang="hr-HR" dirty="0" smtClean="0"/>
              <a:t>:  čovjek traži smisao sebe, svojih čina, stavova, samoga života;</a:t>
            </a:r>
          </a:p>
          <a:p>
            <a:pPr>
              <a:buFontTx/>
              <a:buChar char="-"/>
            </a:pPr>
            <a:r>
              <a:rPr lang="hr-HR" i="1" dirty="0" smtClean="0"/>
              <a:t>Traženje ljubavi</a:t>
            </a:r>
            <a:r>
              <a:rPr lang="hr-HR" dirty="0" smtClean="0"/>
              <a:t>: temeljna je potreba svakog čovjek da bude ljubljen i da ljubi; </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hr-HR" dirty="0" smtClean="0"/>
              <a:t>Uspon prema Bogu iz izvanjskog svijeta</a:t>
            </a:r>
            <a:endParaRPr lang="hr-HR" dirty="0"/>
          </a:p>
        </p:txBody>
      </p:sp>
      <p:sp>
        <p:nvSpPr>
          <p:cNvPr id="3" name="Inhaltsplatzhalter 2"/>
          <p:cNvSpPr>
            <a:spLocks noGrp="1"/>
          </p:cNvSpPr>
          <p:nvPr>
            <p:ph idx="1"/>
          </p:nvPr>
        </p:nvSpPr>
        <p:spPr/>
        <p:txBody>
          <a:bodyPr/>
          <a:lstStyle/>
          <a:p>
            <a:r>
              <a:rPr lang="hr-HR" i="1" dirty="0" smtClean="0"/>
              <a:t>Metafizički princip uzročnosti</a:t>
            </a:r>
            <a:r>
              <a:rPr lang="hr-HR" dirty="0" smtClean="0"/>
              <a:t>: sve što postoji ili se događa mora imati neki uzrok ili razlog svojega postojanja.</a:t>
            </a:r>
          </a:p>
          <a:p>
            <a:r>
              <a:rPr lang="hr-HR" b="1" dirty="0" smtClean="0"/>
              <a:t>Različiti putovi uspona prema Bogu</a:t>
            </a:r>
            <a:r>
              <a:rPr lang="hr-HR" dirty="0" smtClean="0"/>
              <a:t>:</a:t>
            </a:r>
          </a:p>
          <a:p>
            <a:r>
              <a:rPr lang="hr-HR" i="1" dirty="0" smtClean="0"/>
              <a:t>kozmološki put </a:t>
            </a:r>
            <a:r>
              <a:rPr lang="hr-HR" dirty="0" smtClean="0"/>
              <a:t>(</a:t>
            </a:r>
            <a:r>
              <a:rPr lang="hr-HR" dirty="0" err="1" smtClean="0"/>
              <a:t>gr</a:t>
            </a:r>
            <a:r>
              <a:rPr lang="hr-HR" dirty="0" smtClean="0"/>
              <a:t>. kozmos – svemir izvorno znači red, sklad, ukras): iz očitog postojanja vidljivoga svijeta, zaključujemo da postoji netko tko je svijet doveo u postojanje.</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638"/>
            <a:ext cx="7498080" cy="45719"/>
          </a:xfrm>
        </p:spPr>
        <p:txBody>
          <a:bodyPr>
            <a:normAutofit fontScale="90000"/>
          </a:bodyPr>
          <a:lstStyle/>
          <a:p>
            <a:r>
              <a:rPr lang="hr-HR" dirty="0" smtClean="0"/>
              <a:t/>
            </a:r>
            <a:br>
              <a:rPr lang="hr-HR" dirty="0" smtClean="0"/>
            </a:br>
            <a:endParaRPr lang="hr-HR" dirty="0"/>
          </a:p>
        </p:txBody>
      </p:sp>
      <p:sp>
        <p:nvSpPr>
          <p:cNvPr id="3" name="Inhaltsplatzhalter 2"/>
          <p:cNvSpPr>
            <a:spLocks noGrp="1"/>
          </p:cNvSpPr>
          <p:nvPr>
            <p:ph idx="1"/>
          </p:nvPr>
        </p:nvSpPr>
        <p:spPr>
          <a:xfrm>
            <a:off x="1357290" y="642918"/>
            <a:ext cx="7498080" cy="4800600"/>
          </a:xfrm>
        </p:spPr>
        <p:txBody>
          <a:bodyPr>
            <a:normAutofit fontScale="92500" lnSpcReduction="10000"/>
          </a:bodyPr>
          <a:lstStyle/>
          <a:p>
            <a:r>
              <a:rPr lang="hr-HR" i="1" dirty="0" smtClean="0"/>
              <a:t>kineziološki put</a:t>
            </a:r>
            <a:r>
              <a:rPr lang="hr-HR" dirty="0" smtClean="0"/>
              <a:t> (</a:t>
            </a:r>
            <a:r>
              <a:rPr lang="hr-HR" dirty="0" err="1" smtClean="0"/>
              <a:t>gr</a:t>
            </a:r>
            <a:r>
              <a:rPr lang="hr-HR" dirty="0" smtClean="0"/>
              <a:t>. ‘</a:t>
            </a:r>
            <a:r>
              <a:rPr lang="hr-HR" dirty="0" err="1" smtClean="0"/>
              <a:t>kinesis</a:t>
            </a:r>
            <a:r>
              <a:rPr lang="hr-HR" dirty="0" smtClean="0"/>
              <a:t>’ znači gibanje, kretanje): u svijetu postoji neprekidno gibanje i promjene;</a:t>
            </a:r>
          </a:p>
          <a:p>
            <a:r>
              <a:rPr lang="hr-HR" i="1" dirty="0" err="1" smtClean="0"/>
              <a:t>aksiološki</a:t>
            </a:r>
            <a:r>
              <a:rPr lang="hr-HR" i="1" dirty="0" smtClean="0"/>
              <a:t> put </a:t>
            </a:r>
            <a:r>
              <a:rPr lang="hr-HR" dirty="0" smtClean="0"/>
              <a:t>(</a:t>
            </a:r>
            <a:r>
              <a:rPr lang="hr-HR" dirty="0" err="1" smtClean="0"/>
              <a:t>gr</a:t>
            </a:r>
            <a:r>
              <a:rPr lang="hr-HR" dirty="0" smtClean="0"/>
              <a:t>. ‘</a:t>
            </a:r>
            <a:r>
              <a:rPr lang="hr-HR" dirty="0" err="1" smtClean="0"/>
              <a:t>aksia</a:t>
            </a:r>
            <a:r>
              <a:rPr lang="hr-HR" dirty="0" smtClean="0"/>
              <a:t>’ = vrijednost): u čovjeku postoje usađene težnje za vrednotama;</a:t>
            </a:r>
          </a:p>
          <a:p>
            <a:r>
              <a:rPr lang="hr-HR" i="1" dirty="0" err="1" smtClean="0"/>
              <a:t>deontološki</a:t>
            </a:r>
            <a:r>
              <a:rPr lang="hr-HR" i="1" dirty="0" smtClean="0"/>
              <a:t> put </a:t>
            </a:r>
            <a:r>
              <a:rPr lang="hr-HR" dirty="0" smtClean="0"/>
              <a:t>(</a:t>
            </a:r>
            <a:r>
              <a:rPr lang="hr-HR" dirty="0" err="1" smtClean="0"/>
              <a:t>gr</a:t>
            </a:r>
            <a:r>
              <a:rPr lang="hr-HR" dirty="0" smtClean="0"/>
              <a:t>. ‘</a:t>
            </a:r>
            <a:r>
              <a:rPr lang="hr-HR" dirty="0" err="1" smtClean="0"/>
              <a:t>deon</a:t>
            </a:r>
            <a:r>
              <a:rPr lang="hr-HR" dirty="0" smtClean="0"/>
              <a:t>’ = ono što obvezuje, dio etike, znanost o dužnostima): svaki čovjek ima u sebi urođeni instanciju moralnosti (glas savjesti);</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35608" y="285728"/>
            <a:ext cx="7498080" cy="1071570"/>
          </a:xfrm>
        </p:spPr>
        <p:txBody>
          <a:bodyPr>
            <a:normAutofit fontScale="90000"/>
          </a:bodyPr>
          <a:lstStyle/>
          <a:p>
            <a:r>
              <a:rPr lang="hr-HR" dirty="0" smtClean="0"/>
              <a:t/>
            </a:r>
            <a:br>
              <a:rPr lang="hr-HR" dirty="0" smtClean="0"/>
            </a:br>
            <a:endParaRPr lang="hr-HR" dirty="0"/>
          </a:p>
        </p:txBody>
      </p:sp>
      <p:sp>
        <p:nvSpPr>
          <p:cNvPr id="3" name="Inhaltsplatzhalter 2"/>
          <p:cNvSpPr>
            <a:spLocks noGrp="1"/>
          </p:cNvSpPr>
          <p:nvPr>
            <p:ph idx="1"/>
          </p:nvPr>
        </p:nvSpPr>
        <p:spPr>
          <a:xfrm>
            <a:off x="1435608" y="571480"/>
            <a:ext cx="7498080" cy="5676920"/>
          </a:xfrm>
        </p:spPr>
        <p:txBody>
          <a:bodyPr>
            <a:normAutofit lnSpcReduction="10000"/>
          </a:bodyPr>
          <a:lstStyle/>
          <a:p>
            <a:r>
              <a:rPr lang="hr-HR" dirty="0" smtClean="0"/>
              <a:t>Činom vjere i prihvaćanjem Božje objave otvara nam se drugi, dublji i širi pristup Bogu; to je nadnaravna spoznaja Boga.</a:t>
            </a:r>
          </a:p>
          <a:p>
            <a:r>
              <a:rPr lang="hr-HR" b="1" dirty="0" smtClean="0"/>
              <a:t>Različita shvaćanja odnosa Boga i svijeta</a:t>
            </a:r>
            <a:r>
              <a:rPr lang="hr-HR" dirty="0" smtClean="0"/>
              <a:t>:</a:t>
            </a:r>
          </a:p>
          <a:p>
            <a:pPr>
              <a:buFontTx/>
              <a:buChar char="-"/>
            </a:pPr>
            <a:r>
              <a:rPr lang="hr-HR" i="1" dirty="0" smtClean="0"/>
              <a:t>panteizam</a:t>
            </a:r>
            <a:r>
              <a:rPr lang="hr-HR" dirty="0" smtClean="0"/>
              <a:t> (pan - </a:t>
            </a:r>
            <a:r>
              <a:rPr lang="hr-HR" dirty="0" err="1" smtClean="0"/>
              <a:t>theos</a:t>
            </a:r>
            <a:r>
              <a:rPr lang="hr-HR" dirty="0" smtClean="0"/>
              <a:t> = sve – božanstvo): nema razlike između Boga i svijeta;</a:t>
            </a:r>
          </a:p>
          <a:p>
            <a:pPr>
              <a:buFontTx/>
              <a:buChar char="-"/>
            </a:pPr>
            <a:r>
              <a:rPr lang="hr-HR" i="1" dirty="0" smtClean="0"/>
              <a:t>dualizam</a:t>
            </a:r>
            <a:r>
              <a:rPr lang="hr-HR" dirty="0" smtClean="0"/>
              <a:t> (</a:t>
            </a:r>
            <a:r>
              <a:rPr lang="hr-HR" dirty="0" err="1" smtClean="0"/>
              <a:t>lat</a:t>
            </a:r>
            <a:r>
              <a:rPr lang="hr-HR" dirty="0" smtClean="0"/>
              <a:t>. duo = dva): postoje dva počela ili principa bitka; dvije oprečne sile koje bi bile ravnopravne: zlo ili sotona i Bog; </a:t>
            </a:r>
          </a:p>
          <a:p>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flipV="1">
            <a:off x="1435608" y="214291"/>
            <a:ext cx="7498080" cy="60348"/>
          </a:xfrm>
        </p:spPr>
        <p:txBody>
          <a:bodyPr>
            <a:normAutofit fontScale="90000"/>
          </a:bodyPr>
          <a:lstStyle/>
          <a:p>
            <a:r>
              <a:rPr lang="hr-HR" dirty="0" smtClean="0"/>
              <a:t/>
            </a:r>
            <a:br>
              <a:rPr lang="hr-HR" dirty="0" smtClean="0"/>
            </a:br>
            <a:endParaRPr lang="hr-HR" dirty="0"/>
          </a:p>
        </p:txBody>
      </p:sp>
      <p:sp>
        <p:nvSpPr>
          <p:cNvPr id="3" name="Inhaltsplatzhalter 2"/>
          <p:cNvSpPr>
            <a:spLocks noGrp="1"/>
          </p:cNvSpPr>
          <p:nvPr>
            <p:ph idx="1"/>
          </p:nvPr>
        </p:nvSpPr>
        <p:spPr>
          <a:xfrm>
            <a:off x="1435608" y="571480"/>
            <a:ext cx="7498080" cy="5676920"/>
          </a:xfrm>
        </p:spPr>
        <p:txBody>
          <a:bodyPr/>
          <a:lstStyle/>
          <a:p>
            <a:r>
              <a:rPr lang="hr-HR" i="1" dirty="0" err="1" smtClean="0"/>
              <a:t>emanatizam</a:t>
            </a:r>
            <a:r>
              <a:rPr lang="hr-HR" dirty="0" smtClean="0"/>
              <a:t> (</a:t>
            </a:r>
            <a:r>
              <a:rPr lang="hr-HR" dirty="0" err="1" smtClean="0"/>
              <a:t>lat</a:t>
            </a:r>
            <a:r>
              <a:rPr lang="hr-HR" dirty="0" smtClean="0"/>
              <a:t>. </a:t>
            </a:r>
            <a:r>
              <a:rPr lang="hr-HR" dirty="0" err="1" smtClean="0"/>
              <a:t>emanare</a:t>
            </a:r>
            <a:r>
              <a:rPr lang="hr-HR" dirty="0" smtClean="0"/>
              <a:t> = teći iz, izvirati): sva bića izviranjem (emanacija) a ne stvaranjem proizlaze od Boga kao svojega </a:t>
            </a:r>
            <a:r>
              <a:rPr lang="hr-HR" dirty="0" err="1" smtClean="0"/>
              <a:t>pratemelja</a:t>
            </a:r>
            <a:r>
              <a:rPr lang="hr-HR" dirty="0" smtClean="0"/>
              <a:t>. Stvorenja bi bila iste naravi kao i sam Bog.</a:t>
            </a:r>
          </a:p>
          <a:p>
            <a:r>
              <a:rPr lang="hr-HR" i="1" dirty="0" err="1" smtClean="0"/>
              <a:t>kreacionizam</a:t>
            </a:r>
            <a:r>
              <a:rPr lang="hr-HR" dirty="0" smtClean="0"/>
              <a:t> (</a:t>
            </a:r>
            <a:r>
              <a:rPr lang="hr-HR" dirty="0" err="1" smtClean="0"/>
              <a:t>lat</a:t>
            </a:r>
            <a:r>
              <a:rPr lang="hr-HR" dirty="0" smtClean="0"/>
              <a:t>. </a:t>
            </a:r>
            <a:r>
              <a:rPr lang="hr-HR" dirty="0" err="1" smtClean="0"/>
              <a:t>creatio</a:t>
            </a:r>
            <a:r>
              <a:rPr lang="hr-HR" dirty="0" smtClean="0"/>
              <a:t> = stvaranje): svijet je proizišao iz Božjeg </a:t>
            </a:r>
            <a:r>
              <a:rPr lang="hr-HR" dirty="0" err="1" smtClean="0"/>
              <a:t>stvoriteljskog</a:t>
            </a:r>
            <a:r>
              <a:rPr lang="hr-HR" dirty="0" smtClean="0"/>
              <a:t> čina.</a:t>
            </a:r>
          </a:p>
          <a:p>
            <a:r>
              <a:rPr lang="hr-HR" i="1" dirty="0" err="1" smtClean="0"/>
              <a:t>creatio</a:t>
            </a:r>
            <a:r>
              <a:rPr lang="hr-HR" i="1" dirty="0" smtClean="0"/>
              <a:t> ex </a:t>
            </a:r>
            <a:r>
              <a:rPr lang="hr-HR" i="1" dirty="0" err="1" smtClean="0"/>
              <a:t>nihilo</a:t>
            </a:r>
            <a:r>
              <a:rPr lang="hr-HR" dirty="0" smtClean="0"/>
              <a:t>: stvaranje ni iz čega i </a:t>
            </a:r>
            <a:r>
              <a:rPr lang="hr-HR" i="1" dirty="0" err="1" smtClean="0"/>
              <a:t>creatio</a:t>
            </a:r>
            <a:r>
              <a:rPr lang="hr-HR" i="1" dirty="0" smtClean="0"/>
              <a:t> </a:t>
            </a:r>
            <a:r>
              <a:rPr lang="hr-HR" i="1" dirty="0" err="1" smtClean="0"/>
              <a:t>continua</a:t>
            </a:r>
            <a:r>
              <a:rPr lang="hr-HR" dirty="0" smtClean="0"/>
              <a:t> (neprestano stvaranje): osobna i neosobna slika Boga.</a:t>
            </a:r>
          </a:p>
          <a:p>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hr-HR" dirty="0" smtClean="0"/>
              <a:t>1. Studij teologije i društveni kontekst</a:t>
            </a:r>
            <a:endParaRPr lang="hr-HR" dirty="0"/>
          </a:p>
        </p:txBody>
      </p:sp>
      <p:sp>
        <p:nvSpPr>
          <p:cNvPr id="3" name="Inhaltsplatzhalter 2"/>
          <p:cNvSpPr>
            <a:spLocks noGrp="1"/>
          </p:cNvSpPr>
          <p:nvPr>
            <p:ph idx="1"/>
          </p:nvPr>
        </p:nvSpPr>
        <p:spPr/>
        <p:txBody>
          <a:bodyPr>
            <a:normAutofit lnSpcReduction="10000"/>
          </a:bodyPr>
          <a:lstStyle/>
          <a:p>
            <a:r>
              <a:rPr lang="hr-HR" dirty="0" smtClean="0"/>
              <a:t>“Tko ne poznaje kontekst, njega kontekst pojede!” (M. </a:t>
            </a:r>
            <a:r>
              <a:rPr lang="hr-HR" dirty="0" err="1" smtClean="0"/>
              <a:t>Scharer</a:t>
            </a:r>
            <a:r>
              <a:rPr lang="hr-HR" dirty="0" smtClean="0"/>
              <a:t>)</a:t>
            </a:r>
          </a:p>
          <a:p>
            <a:r>
              <a:rPr lang="hr-HR" dirty="0" smtClean="0"/>
              <a:t>Živimo u neoliberalnom, pluralističkom i digitalnom svijetu.</a:t>
            </a:r>
          </a:p>
          <a:p>
            <a:r>
              <a:rPr lang="hr-HR" b="1" dirty="0" smtClean="0"/>
              <a:t>Sekularnost</a:t>
            </a:r>
            <a:r>
              <a:rPr lang="hr-HR" dirty="0" smtClean="0"/>
              <a:t> (</a:t>
            </a:r>
            <a:r>
              <a:rPr lang="hr-HR" dirty="0" err="1" smtClean="0"/>
              <a:t>lat</a:t>
            </a:r>
            <a:r>
              <a:rPr lang="hr-HR" dirty="0" smtClean="0"/>
              <a:t>. </a:t>
            </a:r>
            <a:r>
              <a:rPr lang="hr-HR" dirty="0" err="1" smtClean="0"/>
              <a:t>saeculum</a:t>
            </a:r>
            <a:r>
              <a:rPr lang="hr-HR" dirty="0" smtClean="0"/>
              <a:t> – vijek, stoljeće; svjetovni, </a:t>
            </a:r>
            <a:r>
              <a:rPr lang="hr-HR" dirty="0" err="1" smtClean="0"/>
              <a:t>necrkveni</a:t>
            </a:r>
            <a:r>
              <a:rPr lang="hr-HR" dirty="0" smtClean="0"/>
              <a:t>)</a:t>
            </a:r>
          </a:p>
          <a:p>
            <a:r>
              <a:rPr lang="hr-HR" dirty="0" smtClean="0"/>
              <a:t>Sekularizacija znači: izuzimanje nečega ispod crkvenog vodstva i predaja </a:t>
            </a:r>
            <a:r>
              <a:rPr lang="hr-HR" dirty="0" err="1" smtClean="0"/>
              <a:t>svjetkom</a:t>
            </a:r>
            <a:r>
              <a:rPr lang="hr-HR" dirty="0" smtClean="0"/>
              <a:t>, građanskom vodstvu (</a:t>
            </a:r>
            <a:r>
              <a:rPr lang="hr-HR" dirty="0" err="1" smtClean="0"/>
              <a:t>npr</a:t>
            </a:r>
            <a:r>
              <a:rPr lang="hr-HR" dirty="0" smtClean="0"/>
              <a:t>. sekularizacija školskog odgoja)</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hr-HR" sz="3600" dirty="0" smtClean="0"/>
              <a:t>II. </a:t>
            </a:r>
            <a:r>
              <a:rPr lang="hr-HR" sz="3600" b="1" dirty="0" smtClean="0"/>
              <a:t>Pred temeljnom porukom kršćanstva</a:t>
            </a:r>
            <a:endParaRPr lang="hr-HR" sz="3600" b="1" dirty="0"/>
          </a:p>
        </p:txBody>
      </p:sp>
      <p:sp>
        <p:nvSpPr>
          <p:cNvPr id="3" name="Inhaltsplatzhalter 2"/>
          <p:cNvSpPr>
            <a:spLocks noGrp="1"/>
          </p:cNvSpPr>
          <p:nvPr>
            <p:ph idx="1"/>
          </p:nvPr>
        </p:nvSpPr>
        <p:spPr/>
        <p:txBody>
          <a:bodyPr>
            <a:normAutofit/>
          </a:bodyPr>
          <a:lstStyle/>
          <a:p>
            <a:r>
              <a:rPr lang="hr-HR" dirty="0" smtClean="0"/>
              <a:t>Biblijska prapovijest: hebrejski način razmišljanja i izražavanja</a:t>
            </a:r>
          </a:p>
          <a:p>
            <a:r>
              <a:rPr lang="hr-HR" dirty="0" smtClean="0"/>
              <a:t>Post 1-11: etiologija (</a:t>
            </a:r>
            <a:r>
              <a:rPr lang="hr-HR" dirty="0" err="1" smtClean="0"/>
              <a:t>gr</a:t>
            </a:r>
            <a:r>
              <a:rPr lang="hr-HR" dirty="0" smtClean="0"/>
              <a:t>. </a:t>
            </a:r>
            <a:r>
              <a:rPr lang="hr-HR" i="1" dirty="0" err="1" smtClean="0"/>
              <a:t>aitia</a:t>
            </a:r>
            <a:r>
              <a:rPr lang="hr-HR" dirty="0" smtClean="0"/>
              <a:t>, uzrok) znači proučavanje uzroka za neku stvarnost ili događaj. </a:t>
            </a:r>
          </a:p>
          <a:p>
            <a:r>
              <a:rPr lang="hr-HR" dirty="0" smtClean="0"/>
              <a:t>Semitska misao: umjesto apstraktnih pojmova, </a:t>
            </a:r>
            <a:r>
              <a:rPr lang="hr-HR" dirty="0" smtClean="0"/>
              <a:t>usmjerena </a:t>
            </a:r>
            <a:r>
              <a:rPr lang="hr-HR" dirty="0" smtClean="0"/>
              <a:t>je na konkretno; služi se slikovitim govorom (mit);</a:t>
            </a:r>
          </a:p>
          <a:p>
            <a:pPr>
              <a:buNone/>
            </a:pP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hr-HR"/>
          </a:p>
        </p:txBody>
      </p:sp>
      <p:sp>
        <p:nvSpPr>
          <p:cNvPr id="3" name="Inhaltsplatzhalter 2"/>
          <p:cNvSpPr>
            <a:spLocks noGrp="1"/>
          </p:cNvSpPr>
          <p:nvPr>
            <p:ph idx="1"/>
          </p:nvPr>
        </p:nvSpPr>
        <p:spPr/>
        <p:txBody>
          <a:bodyPr/>
          <a:lstStyle/>
          <a:p>
            <a:r>
              <a:rPr lang="hr-HR" b="1" i="1" dirty="0" smtClean="0"/>
              <a:t>Antropomorfizmi</a:t>
            </a:r>
            <a:r>
              <a:rPr lang="hr-HR" dirty="0" smtClean="0"/>
              <a:t> (</a:t>
            </a:r>
            <a:r>
              <a:rPr lang="hr-HR" i="1" dirty="0" err="1" smtClean="0"/>
              <a:t>antropos</a:t>
            </a:r>
            <a:r>
              <a:rPr lang="hr-HR" dirty="0" smtClean="0"/>
              <a:t> znači čovjek, </a:t>
            </a:r>
            <a:r>
              <a:rPr lang="hr-HR" i="1" dirty="0" err="1" smtClean="0"/>
              <a:t>morfe</a:t>
            </a:r>
            <a:r>
              <a:rPr lang="hr-HR" dirty="0" smtClean="0"/>
              <a:t>, oblik): pripisivati ljudske crte i ljudsko ponašanje neljudskim bićima/Bogu. </a:t>
            </a:r>
          </a:p>
          <a:p>
            <a:r>
              <a:rPr lang="hr-HR" b="1" i="1" dirty="0" smtClean="0"/>
              <a:t>Hebrejska gramatika</a:t>
            </a:r>
            <a:r>
              <a:rPr lang="hr-HR" dirty="0" smtClean="0"/>
              <a:t>: ne poznaje posebne vremenske oblike za prošlost, sadašnjost ili budućnost. Isti glagolski oblik, već prema kontekstu, može značiti prošlost, sadašnjost ili budućnost.</a:t>
            </a:r>
          </a:p>
          <a:p>
            <a:r>
              <a:rPr lang="hr-HR" i="1" dirty="0" err="1" smtClean="0"/>
              <a:t>Teocentričnost</a:t>
            </a:r>
            <a:r>
              <a:rPr lang="hr-HR" dirty="0" smtClean="0"/>
              <a:t>: usmjerenost na Boga.</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r-HR" dirty="0" smtClean="0"/>
              <a:t>Istočni grijeh</a:t>
            </a:r>
            <a:endParaRPr lang="hr-HR" dirty="0"/>
          </a:p>
        </p:txBody>
      </p:sp>
      <p:sp>
        <p:nvSpPr>
          <p:cNvPr id="3" name="Inhaltsplatzhalter 2"/>
          <p:cNvSpPr>
            <a:spLocks noGrp="1"/>
          </p:cNvSpPr>
          <p:nvPr>
            <p:ph idx="1"/>
          </p:nvPr>
        </p:nvSpPr>
        <p:spPr/>
        <p:txBody>
          <a:bodyPr/>
          <a:lstStyle/>
          <a:p>
            <a:r>
              <a:rPr lang="hr-HR" dirty="0" smtClean="0"/>
              <a:t>U teologiji istočni grijeh (</a:t>
            </a:r>
            <a:r>
              <a:rPr lang="hr-HR" dirty="0" err="1" smtClean="0"/>
              <a:t>lat</a:t>
            </a:r>
            <a:r>
              <a:rPr lang="hr-HR" dirty="0" smtClean="0"/>
              <a:t>. </a:t>
            </a:r>
            <a:r>
              <a:rPr lang="hr-HR" i="1" dirty="0" err="1" smtClean="0"/>
              <a:t>peccatum</a:t>
            </a:r>
            <a:r>
              <a:rPr lang="hr-HR" i="1" dirty="0" smtClean="0"/>
              <a:t> originale</a:t>
            </a:r>
            <a:r>
              <a:rPr lang="hr-HR" dirty="0" smtClean="0"/>
              <a:t>, iskonski, izvorni grijeh) označava opće grešno stanje u koje je svaki čovjek zapao svojim rođenje zbog ljudskog (</a:t>
            </a:r>
            <a:r>
              <a:rPr lang="hr-HR" dirty="0" err="1" smtClean="0"/>
              <a:t>pra</a:t>
            </a:r>
            <a:r>
              <a:rPr lang="hr-HR" dirty="0" smtClean="0"/>
              <a:t>) grijeha.</a:t>
            </a:r>
          </a:p>
          <a:p>
            <a:r>
              <a:rPr lang="hr-HR" dirty="0" smtClean="0"/>
              <a:t>Bit svakog grijeha jest odvraćanje čovjeka od Boga, te nesposobnost dijaloga s Bogom i drugim ljudima.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r-HR" dirty="0" smtClean="0"/>
              <a:t>Čovjekova potreba za spasenjem</a:t>
            </a:r>
            <a:endParaRPr lang="hr-HR" dirty="0"/>
          </a:p>
        </p:txBody>
      </p:sp>
      <p:sp>
        <p:nvSpPr>
          <p:cNvPr id="3" name="Inhaltsplatzhalter 2"/>
          <p:cNvSpPr>
            <a:spLocks noGrp="1"/>
          </p:cNvSpPr>
          <p:nvPr>
            <p:ph idx="1"/>
          </p:nvPr>
        </p:nvSpPr>
        <p:spPr/>
        <p:txBody>
          <a:bodyPr/>
          <a:lstStyle/>
          <a:p>
            <a:r>
              <a:rPr lang="hr-HR" b="1" i="1" dirty="0" smtClean="0"/>
              <a:t>Čovjekova ugroženost</a:t>
            </a:r>
            <a:r>
              <a:rPr lang="hr-HR" dirty="0" smtClean="0"/>
              <a:t>: jer se ne može u potpunosti ostvariti; ne uspijeva ostvariti zajedništvo i dobre međuljudske odnose; ugrožen je od prirode, od zloupotrebe ljudske slobode, i </a:t>
            </a:r>
            <a:r>
              <a:rPr lang="hr-HR" dirty="0" err="1" smtClean="0"/>
              <a:t>sl</a:t>
            </a:r>
            <a:r>
              <a:rPr lang="hr-HR" dirty="0" smtClean="0"/>
              <a:t>.</a:t>
            </a:r>
            <a:r>
              <a:rPr lang="hr-HR" i="1" dirty="0" smtClean="0"/>
              <a:t> </a:t>
            </a:r>
          </a:p>
          <a:p>
            <a:r>
              <a:rPr lang="hr-HR" i="1" dirty="0" smtClean="0"/>
              <a:t>Čovjek je biće koje treba otkupljenje</a:t>
            </a:r>
            <a:r>
              <a:rPr lang="hr-HR" dirty="0" smtClean="0"/>
              <a:t>: prihvatiti Božju ponudu spasenja i opredijeliti se za Boga.</a:t>
            </a:r>
          </a:p>
          <a:p>
            <a:endParaRPr lang="hr-HR" dirty="0" smtClean="0"/>
          </a:p>
          <a:p>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flipV="1">
            <a:off x="1435608" y="214290"/>
            <a:ext cx="7498080" cy="60348"/>
          </a:xfrm>
        </p:spPr>
        <p:txBody>
          <a:bodyPr>
            <a:normAutofit fontScale="90000"/>
          </a:bodyPr>
          <a:lstStyle/>
          <a:p>
            <a:r>
              <a:rPr lang="hr-HR" dirty="0" smtClean="0"/>
              <a:t/>
            </a:r>
            <a:br>
              <a:rPr lang="hr-HR" dirty="0" smtClean="0"/>
            </a:br>
            <a:r>
              <a:rPr lang="hr-HR" dirty="0" smtClean="0"/>
              <a:t/>
            </a:r>
            <a:br>
              <a:rPr lang="hr-HR" dirty="0" smtClean="0"/>
            </a:br>
            <a:endParaRPr lang="hr-HR" dirty="0"/>
          </a:p>
        </p:txBody>
      </p:sp>
      <p:sp>
        <p:nvSpPr>
          <p:cNvPr id="3" name="Inhaltsplatzhalter 2"/>
          <p:cNvSpPr>
            <a:spLocks noGrp="1"/>
          </p:cNvSpPr>
          <p:nvPr>
            <p:ph idx="1"/>
          </p:nvPr>
        </p:nvSpPr>
        <p:spPr>
          <a:xfrm>
            <a:off x="1435608" y="571480"/>
            <a:ext cx="7498080" cy="5676920"/>
          </a:xfrm>
        </p:spPr>
        <p:txBody>
          <a:bodyPr/>
          <a:lstStyle/>
          <a:p>
            <a:r>
              <a:rPr lang="hr-HR" b="1" dirty="0" smtClean="0"/>
              <a:t>Eshatologija</a:t>
            </a:r>
            <a:r>
              <a:rPr lang="hr-HR" dirty="0" smtClean="0"/>
              <a:t> (kršćanska nada): </a:t>
            </a:r>
            <a:r>
              <a:rPr lang="hr-HR" i="1" dirty="0" smtClean="0"/>
              <a:t>raj</a:t>
            </a:r>
            <a:r>
              <a:rPr lang="hr-HR" dirty="0" smtClean="0"/>
              <a:t> (nebo) – trajno zajedništvo čovjek s Bogom; </a:t>
            </a:r>
            <a:r>
              <a:rPr lang="hr-HR" i="1" dirty="0" smtClean="0"/>
              <a:t>čistilište</a:t>
            </a:r>
            <a:r>
              <a:rPr lang="hr-HR" dirty="0" smtClean="0"/>
              <a:t> -  većini ljudi potrebno je proći stanje čišćenja; </a:t>
            </a:r>
            <a:r>
              <a:rPr lang="hr-HR" i="1" dirty="0" smtClean="0"/>
              <a:t>pakao</a:t>
            </a:r>
            <a:r>
              <a:rPr lang="hr-HR" dirty="0" smtClean="0"/>
              <a:t> – trajna odijeljenost od Boga, izabrana slobodnim ljudskim </a:t>
            </a:r>
            <a:r>
              <a:rPr lang="hr-HR" dirty="0" err="1" smtClean="0"/>
              <a:t>činima</a:t>
            </a:r>
            <a:r>
              <a:rPr lang="hr-HR" dirty="0" smtClean="0"/>
              <a:t> i opredjeljenjima.</a:t>
            </a:r>
          </a:p>
          <a:p>
            <a:r>
              <a:rPr lang="hr-HR" dirty="0" smtClean="0"/>
              <a:t>‘</a:t>
            </a:r>
            <a:r>
              <a:rPr lang="hr-HR" b="1" dirty="0" smtClean="0"/>
              <a:t>grijeh svijeta</a:t>
            </a:r>
            <a:r>
              <a:rPr lang="hr-HR" dirty="0" smtClean="0"/>
              <a:t>’: akumulacija brojnih pojedinačnih i zajedničarskih grijeha iz kojih nastaje nezdrava duhovna atmosfera (grješni okoliš) koji negativno utječe na ljudsko ponašanje.</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hr-HR" b="1" dirty="0" smtClean="0"/>
              <a:t>Bog se objavljuje: povijest spasenja</a:t>
            </a:r>
            <a:endParaRPr lang="hr-HR" b="1" dirty="0"/>
          </a:p>
        </p:txBody>
      </p:sp>
      <p:sp>
        <p:nvSpPr>
          <p:cNvPr id="3" name="Inhaltsplatzhalter 2"/>
          <p:cNvSpPr>
            <a:spLocks noGrp="1"/>
          </p:cNvSpPr>
          <p:nvPr>
            <p:ph idx="1"/>
          </p:nvPr>
        </p:nvSpPr>
        <p:spPr/>
        <p:txBody>
          <a:bodyPr/>
          <a:lstStyle/>
          <a:p>
            <a:r>
              <a:rPr lang="hr-HR" i="1" dirty="0" smtClean="0"/>
              <a:t>Abraham</a:t>
            </a:r>
            <a:r>
              <a:rPr lang="hr-HR" dirty="0" smtClean="0"/>
              <a:t> (oko 1850. prije Krista, </a:t>
            </a:r>
            <a:r>
              <a:rPr lang="hr-HR" dirty="0" err="1" smtClean="0"/>
              <a:t>usp</a:t>
            </a:r>
            <a:r>
              <a:rPr lang="hr-HR" dirty="0" smtClean="0"/>
              <a:t>. Post 12): prva ključna osoba u povijesti Božjeg očitovanja ljudima;</a:t>
            </a:r>
          </a:p>
          <a:p>
            <a:r>
              <a:rPr lang="hr-HR" dirty="0" smtClean="0"/>
              <a:t>Povijesnost praotaca: svijet nomada sličan današnjim beduinima, žive u šatorima, uvijek u pokretu;</a:t>
            </a:r>
          </a:p>
          <a:p>
            <a:r>
              <a:rPr lang="hr-HR" dirty="0" smtClean="0"/>
              <a:t>Bog praotaca: obiteljski Bog koji je blizak i objavljuje se putem zbivanja svakidašnjega života.</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500"/>
                                        <p:tgtEl>
                                          <p:spTgt spid="3">
                                            <p:txEl>
                                              <p:pRg st="1" end="1"/>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linds(horizontal)">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638"/>
            <a:ext cx="7498080" cy="82528"/>
          </a:xfrm>
        </p:spPr>
        <p:txBody>
          <a:bodyPr>
            <a:normAutofit fontScale="90000"/>
          </a:bodyPr>
          <a:lstStyle/>
          <a:p>
            <a:r>
              <a:rPr lang="hr-HR" dirty="0" smtClean="0"/>
              <a:t/>
            </a:r>
            <a:br>
              <a:rPr lang="hr-HR" dirty="0" smtClean="0"/>
            </a:br>
            <a:r>
              <a:rPr lang="hr-HR" dirty="0" smtClean="0"/>
              <a:t/>
            </a:r>
            <a:br>
              <a:rPr lang="hr-HR" dirty="0" smtClean="0"/>
            </a:br>
            <a:endParaRPr lang="hr-HR" dirty="0"/>
          </a:p>
        </p:txBody>
      </p:sp>
      <p:sp>
        <p:nvSpPr>
          <p:cNvPr id="3" name="Inhaltsplatzhalter 2"/>
          <p:cNvSpPr>
            <a:spLocks noGrp="1"/>
          </p:cNvSpPr>
          <p:nvPr>
            <p:ph idx="1"/>
          </p:nvPr>
        </p:nvSpPr>
        <p:spPr>
          <a:xfrm>
            <a:off x="1435608" y="785794"/>
            <a:ext cx="7498080" cy="5462606"/>
          </a:xfrm>
        </p:spPr>
        <p:txBody>
          <a:bodyPr>
            <a:normAutofit/>
          </a:bodyPr>
          <a:lstStyle/>
          <a:p>
            <a:r>
              <a:rPr lang="hr-HR" dirty="0" smtClean="0"/>
              <a:t>Zašto govoriti o izraelski precima? Iz dva razloga: </a:t>
            </a:r>
          </a:p>
          <a:p>
            <a:r>
              <a:rPr lang="hr-HR" i="1" dirty="0" smtClean="0"/>
              <a:t>genealogija</a:t>
            </a:r>
            <a:r>
              <a:rPr lang="hr-HR" dirty="0" smtClean="0"/>
              <a:t> (utvrđivanje identiteta određenog naroda) daje određena  ‘temeljna prava’ (pravo na zemlju) </a:t>
            </a:r>
          </a:p>
          <a:p>
            <a:r>
              <a:rPr lang="hr-HR" dirty="0" smtClean="0"/>
              <a:t> </a:t>
            </a:r>
            <a:r>
              <a:rPr lang="hr-HR" i="1" dirty="0" smtClean="0"/>
              <a:t>paradigmatska ili egzemplarna </a:t>
            </a:r>
            <a:r>
              <a:rPr lang="hr-HR" dirty="0" smtClean="0"/>
              <a:t>dimenzija: preci su uzori koje valja slijediti;</a:t>
            </a:r>
          </a:p>
          <a:p>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638"/>
            <a:ext cx="7498080" cy="1154098"/>
          </a:xfrm>
        </p:spPr>
        <p:txBody>
          <a:bodyPr>
            <a:normAutofit fontScale="90000"/>
          </a:bodyPr>
          <a:lstStyle/>
          <a:p>
            <a:r>
              <a:rPr lang="hr-HR" dirty="0" smtClean="0"/>
              <a:t/>
            </a:r>
            <a:br>
              <a:rPr lang="hr-HR" dirty="0" smtClean="0"/>
            </a:br>
            <a:endParaRPr lang="hr-HR" dirty="0"/>
          </a:p>
        </p:txBody>
      </p:sp>
      <p:sp>
        <p:nvSpPr>
          <p:cNvPr id="3" name="Inhaltsplatzhalter 2"/>
          <p:cNvSpPr>
            <a:spLocks noGrp="1"/>
          </p:cNvSpPr>
          <p:nvPr>
            <p:ph idx="1"/>
          </p:nvPr>
        </p:nvSpPr>
        <p:spPr>
          <a:xfrm>
            <a:off x="1435608" y="500042"/>
            <a:ext cx="7498080" cy="5748358"/>
          </a:xfrm>
        </p:spPr>
        <p:txBody>
          <a:bodyPr/>
          <a:lstStyle/>
          <a:p>
            <a:r>
              <a:rPr lang="hr-HR" i="1" dirty="0" smtClean="0"/>
              <a:t>Mojsije</a:t>
            </a:r>
            <a:r>
              <a:rPr lang="hr-HR" b="1" dirty="0" smtClean="0"/>
              <a:t> </a:t>
            </a:r>
            <a:r>
              <a:rPr lang="hr-HR" dirty="0" smtClean="0"/>
              <a:t>(na egipatskom znači: ‘rođen od’, ‘sin od’): utemeljitelj </a:t>
            </a:r>
            <a:r>
              <a:rPr lang="hr-HR" dirty="0" err="1" smtClean="0"/>
              <a:t>posužanjskog</a:t>
            </a:r>
            <a:r>
              <a:rPr lang="hr-HR" dirty="0" smtClean="0"/>
              <a:t> Izraela;</a:t>
            </a:r>
          </a:p>
          <a:p>
            <a:r>
              <a:rPr lang="hr-HR" i="1" dirty="0" smtClean="0"/>
              <a:t>Objava Božjeg imena</a:t>
            </a:r>
            <a:r>
              <a:rPr lang="hr-HR" dirty="0" smtClean="0"/>
              <a:t> (Izl 3, 14, ‘</a:t>
            </a:r>
            <a:r>
              <a:rPr lang="hr-HR" i="1" dirty="0" err="1" smtClean="0"/>
              <a:t>ehjeh</a:t>
            </a:r>
            <a:r>
              <a:rPr lang="hr-HR" i="1" dirty="0" smtClean="0"/>
              <a:t> </a:t>
            </a:r>
            <a:r>
              <a:rPr lang="hr-HR" i="1" dirty="0" err="1" smtClean="0"/>
              <a:t>ašer</a:t>
            </a:r>
            <a:r>
              <a:rPr lang="hr-HR" i="1" dirty="0" smtClean="0"/>
              <a:t> </a:t>
            </a:r>
            <a:r>
              <a:rPr lang="hr-HR" i="1" dirty="0" err="1" smtClean="0"/>
              <a:t>ehjeh</a:t>
            </a:r>
            <a:r>
              <a:rPr lang="hr-HR" i="1" dirty="0" smtClean="0"/>
              <a:t>’</a:t>
            </a:r>
            <a:r>
              <a:rPr lang="hr-HR" dirty="0" smtClean="0"/>
              <a:t>): Ja sam onaj koji jesam znači: ja sam tu, s vama, djelatan;</a:t>
            </a:r>
          </a:p>
          <a:p>
            <a:r>
              <a:rPr lang="hr-HR" i="1" dirty="0" smtClean="0"/>
              <a:t>Teologija Sinaja</a:t>
            </a:r>
            <a:r>
              <a:rPr lang="hr-HR" dirty="0" smtClean="0"/>
              <a:t> (ili </a:t>
            </a:r>
            <a:r>
              <a:rPr lang="hr-HR" dirty="0" err="1" smtClean="0"/>
              <a:t>Horeb</a:t>
            </a:r>
            <a:r>
              <a:rPr lang="hr-HR" dirty="0" smtClean="0"/>
              <a:t>): to je mjesto gdje se Izrael oblikovao kao Božji narod i gdje su nastali njegovi temeljni zakoni; narod slobodno ulazi u savez s Bogom i obećava poštovati zakon;</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28728" y="285728"/>
            <a:ext cx="7498080" cy="1143000"/>
          </a:xfrm>
        </p:spPr>
        <p:txBody>
          <a:bodyPr>
            <a:normAutofit fontScale="90000"/>
          </a:bodyPr>
          <a:lstStyle/>
          <a:p>
            <a:r>
              <a:rPr lang="hr-HR" dirty="0" smtClean="0"/>
              <a:t/>
            </a:r>
            <a:br>
              <a:rPr lang="hr-HR" dirty="0" smtClean="0"/>
            </a:br>
            <a:r>
              <a:rPr lang="hr-HR" dirty="0" smtClean="0"/>
              <a:t/>
            </a:r>
            <a:br>
              <a:rPr lang="hr-HR" dirty="0" smtClean="0"/>
            </a:br>
            <a:endParaRPr lang="hr-HR" dirty="0"/>
          </a:p>
        </p:txBody>
      </p:sp>
      <p:sp>
        <p:nvSpPr>
          <p:cNvPr id="3" name="Inhaltsplatzhalter 2"/>
          <p:cNvSpPr>
            <a:spLocks noGrp="1"/>
          </p:cNvSpPr>
          <p:nvPr>
            <p:ph idx="1"/>
          </p:nvPr>
        </p:nvSpPr>
        <p:spPr>
          <a:xfrm>
            <a:off x="1435608" y="500042"/>
            <a:ext cx="7498080" cy="5748358"/>
          </a:xfrm>
        </p:spPr>
        <p:txBody>
          <a:bodyPr>
            <a:normAutofit/>
          </a:bodyPr>
          <a:lstStyle/>
          <a:p>
            <a:r>
              <a:rPr lang="hr-HR" dirty="0" smtClean="0"/>
              <a:t>Simbol Božje prisutnosti jest šator sastanka koji je pokretan, koji vodi i prati narod na putu u obećanu zemlju;</a:t>
            </a:r>
          </a:p>
          <a:p>
            <a:r>
              <a:rPr lang="hr-HR" dirty="0" smtClean="0"/>
              <a:t>Boga koji je sposoban ‘stanovati’  među svojim narodom anticipira teologiju utjelovljenja: </a:t>
            </a:r>
            <a:r>
              <a:rPr lang="hr-HR" i="1" dirty="0" smtClean="0"/>
              <a:t>Riječ tijelom postade i nastani se među nama </a:t>
            </a:r>
            <a:r>
              <a:rPr lang="hr-HR" dirty="0" smtClean="0"/>
              <a:t>(Iv 1, 14); Riječ je došla ‘podignuti šator’ (</a:t>
            </a:r>
            <a:r>
              <a:rPr lang="hr-HR" dirty="0" err="1" smtClean="0"/>
              <a:t>gr</a:t>
            </a:r>
            <a:r>
              <a:rPr lang="hr-HR" dirty="0" smtClean="0"/>
              <a:t>. </a:t>
            </a:r>
            <a:r>
              <a:rPr lang="hr-HR" i="1" dirty="0" err="1" smtClean="0"/>
              <a:t>skenoo</a:t>
            </a:r>
            <a:r>
              <a:rPr lang="hr-HR" dirty="0" smtClean="0"/>
              <a:t> (nastaniti se) odgovara hebrejskom </a:t>
            </a:r>
            <a:r>
              <a:rPr lang="hr-HR" i="1" dirty="0" err="1" smtClean="0"/>
              <a:t>šekina</a:t>
            </a:r>
            <a:r>
              <a:rPr lang="hr-HR" dirty="0" smtClean="0"/>
              <a:t> (doslovno ‘podignuti šator’).</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28728" y="285728"/>
            <a:ext cx="7498080" cy="71438"/>
          </a:xfrm>
        </p:spPr>
        <p:txBody>
          <a:bodyPr>
            <a:normAutofit fontScale="90000"/>
          </a:bodyPr>
          <a:lstStyle/>
          <a:p>
            <a:r>
              <a:rPr lang="hr-HR" dirty="0" smtClean="0"/>
              <a:t/>
            </a:r>
            <a:br>
              <a:rPr lang="hr-HR" dirty="0" smtClean="0"/>
            </a:br>
            <a:r>
              <a:rPr lang="hr-HR" dirty="0" smtClean="0"/>
              <a:t/>
            </a:r>
            <a:br>
              <a:rPr lang="hr-HR" dirty="0" smtClean="0"/>
            </a:br>
            <a:endParaRPr lang="hr-HR" dirty="0"/>
          </a:p>
        </p:txBody>
      </p:sp>
      <p:sp>
        <p:nvSpPr>
          <p:cNvPr id="3" name="Inhaltsplatzhalter 2"/>
          <p:cNvSpPr>
            <a:spLocks noGrp="1"/>
          </p:cNvSpPr>
          <p:nvPr>
            <p:ph idx="1"/>
          </p:nvPr>
        </p:nvSpPr>
        <p:spPr>
          <a:xfrm>
            <a:off x="1435608" y="500042"/>
            <a:ext cx="7498080" cy="5748358"/>
          </a:xfrm>
        </p:spPr>
        <p:txBody>
          <a:bodyPr>
            <a:normAutofit/>
          </a:bodyPr>
          <a:lstStyle/>
          <a:p>
            <a:r>
              <a:rPr lang="hr-HR" dirty="0" smtClean="0"/>
              <a:t>Razdoblje kraljeva: Sjeverni Izrael (Samarija): </a:t>
            </a:r>
            <a:r>
              <a:rPr lang="hr-HR" i="1" dirty="0" smtClean="0"/>
              <a:t>asirsko sužanjstvo</a:t>
            </a:r>
            <a:r>
              <a:rPr lang="hr-HR" dirty="0" smtClean="0"/>
              <a:t> (722.);</a:t>
            </a:r>
          </a:p>
          <a:p>
            <a:r>
              <a:rPr lang="hr-HR" dirty="0" smtClean="0"/>
              <a:t>Južni dio Izraela: </a:t>
            </a:r>
            <a:r>
              <a:rPr lang="hr-HR" i="1" dirty="0" smtClean="0"/>
              <a:t>babilonsko sužanjstvo</a:t>
            </a:r>
            <a:r>
              <a:rPr lang="hr-HR" dirty="0" smtClean="0"/>
              <a:t> (598.); godine 538. Židovi se vraćaju iz sužanjstva i slijedi obnova društvenog i vjerskog života;</a:t>
            </a:r>
          </a:p>
          <a:p>
            <a:r>
              <a:rPr lang="hr-HR" b="1" i="1" dirty="0" smtClean="0"/>
              <a:t>Kako čitati biblijske tekstove o povijesti Izraela?</a:t>
            </a:r>
            <a:r>
              <a:rPr lang="hr-HR" i="1" dirty="0" smtClean="0"/>
              <a:t> </a:t>
            </a:r>
          </a:p>
          <a:p>
            <a:pPr>
              <a:buNone/>
            </a:pPr>
            <a:r>
              <a:rPr lang="hr-HR" dirty="0" smtClean="0"/>
              <a:t>- biblijske pripovijesti nisu točni izvještaji minulih događaja;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hr-HR"/>
          </a:p>
        </p:txBody>
      </p:sp>
      <p:sp>
        <p:nvSpPr>
          <p:cNvPr id="3" name="Inhaltsplatzhalter 2"/>
          <p:cNvSpPr>
            <a:spLocks noGrp="1"/>
          </p:cNvSpPr>
          <p:nvPr>
            <p:ph idx="1"/>
          </p:nvPr>
        </p:nvSpPr>
        <p:spPr/>
        <p:txBody>
          <a:bodyPr>
            <a:normAutofit fontScale="92500" lnSpcReduction="10000"/>
          </a:bodyPr>
          <a:lstStyle/>
          <a:p>
            <a:r>
              <a:rPr lang="hr-HR" dirty="0" smtClean="0"/>
              <a:t>Charles Taylor: povlačenje religije iz javnoga života; oslobađanje od crkvenog utjecaja, </a:t>
            </a:r>
            <a:r>
              <a:rPr lang="hr-HR" dirty="0" err="1" smtClean="0"/>
              <a:t>posvjetovljenje</a:t>
            </a:r>
            <a:r>
              <a:rPr lang="hr-HR" dirty="0" smtClean="0"/>
              <a:t>; </a:t>
            </a:r>
          </a:p>
          <a:p>
            <a:r>
              <a:rPr lang="hr-HR" dirty="0" smtClean="0"/>
              <a:t>Za neke sekularizacija tek omogućuje </a:t>
            </a:r>
            <a:r>
              <a:rPr lang="hr-HR" i="1" dirty="0" smtClean="0"/>
              <a:t>slobodu religije</a:t>
            </a:r>
            <a:r>
              <a:rPr lang="hr-HR" dirty="0" smtClean="0"/>
              <a:t>; drugi opet smatraju da se treba </a:t>
            </a:r>
            <a:r>
              <a:rPr lang="hr-HR" i="1" dirty="0" smtClean="0"/>
              <a:t>boriti protiv </a:t>
            </a:r>
            <a:r>
              <a:rPr lang="hr-HR" dirty="0" smtClean="0"/>
              <a:t>sekularnosti kako bi se religija nametnula i oblikovala društvo; </a:t>
            </a:r>
          </a:p>
          <a:p>
            <a:r>
              <a:rPr lang="hr-HR" b="1" dirty="0" smtClean="0"/>
              <a:t>Konfesionalnost</a:t>
            </a:r>
            <a:r>
              <a:rPr lang="hr-HR" dirty="0" smtClean="0"/>
              <a:t> (</a:t>
            </a:r>
            <a:r>
              <a:rPr lang="hr-HR" dirty="0" err="1" smtClean="0"/>
              <a:t>lat</a:t>
            </a:r>
            <a:r>
              <a:rPr lang="hr-HR" i="1" dirty="0" smtClean="0"/>
              <a:t>. </a:t>
            </a:r>
            <a:r>
              <a:rPr lang="hr-HR" i="1" dirty="0" err="1" smtClean="0"/>
              <a:t>confessio</a:t>
            </a:r>
            <a:r>
              <a:rPr lang="hr-HR" i="1" dirty="0" smtClean="0"/>
              <a:t> </a:t>
            </a:r>
            <a:r>
              <a:rPr lang="hr-HR" dirty="0" smtClean="0"/>
              <a:t>priznanje; vjeroispovijest): vezanost uz jedan određeni institucionalni oblik vjerskog nauka i prakse.</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linds(horizontal)">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28728" y="357166"/>
            <a:ext cx="7498080" cy="1143008"/>
          </a:xfrm>
        </p:spPr>
        <p:txBody>
          <a:bodyPr>
            <a:normAutofit fontScale="90000"/>
          </a:bodyPr>
          <a:lstStyle/>
          <a:p>
            <a:r>
              <a:rPr lang="hr-HR" dirty="0" smtClean="0"/>
              <a:t/>
            </a:r>
            <a:br>
              <a:rPr lang="hr-HR" dirty="0" smtClean="0"/>
            </a:br>
            <a:r>
              <a:rPr lang="hr-HR" dirty="0" smtClean="0"/>
              <a:t/>
            </a:r>
            <a:br>
              <a:rPr lang="hr-HR" dirty="0" smtClean="0"/>
            </a:br>
            <a:endParaRPr lang="hr-HR" dirty="0"/>
          </a:p>
        </p:txBody>
      </p:sp>
      <p:sp>
        <p:nvSpPr>
          <p:cNvPr id="3" name="Inhaltsplatzhalter 2"/>
          <p:cNvSpPr>
            <a:spLocks noGrp="1"/>
          </p:cNvSpPr>
          <p:nvPr>
            <p:ph idx="1"/>
          </p:nvPr>
        </p:nvSpPr>
        <p:spPr>
          <a:xfrm>
            <a:off x="1435608" y="500042"/>
            <a:ext cx="7498080" cy="5748358"/>
          </a:xfrm>
        </p:spPr>
        <p:txBody>
          <a:bodyPr>
            <a:normAutofit/>
          </a:bodyPr>
          <a:lstStyle/>
          <a:p>
            <a:r>
              <a:rPr lang="hr-HR" i="1" dirty="0" smtClean="0"/>
              <a:t>Inteligentno čitanje </a:t>
            </a:r>
            <a:r>
              <a:rPr lang="hr-HR" dirty="0" smtClean="0"/>
              <a:t>zahtijeva kritički duh: nemoguće je Bibliju shvaćati doslovno, naivno, djetinjasto (fundamentalizam); </a:t>
            </a:r>
          </a:p>
          <a:p>
            <a:r>
              <a:rPr lang="hr-HR" i="1" dirty="0" smtClean="0"/>
              <a:t>Informirati ili formirati</a:t>
            </a:r>
            <a:r>
              <a:rPr lang="hr-HR" dirty="0" smtClean="0"/>
              <a:t>: biblijski tekstovi ne žele primarno ‘informirati’ o povijesti (onome što se stvarno dogodilo), već oni žele ‘formirati’, </a:t>
            </a:r>
            <a:r>
              <a:rPr lang="hr-HR" dirty="0" err="1" smtClean="0"/>
              <a:t>tj</a:t>
            </a:r>
            <a:r>
              <a:rPr lang="hr-HR" dirty="0" smtClean="0"/>
              <a:t>. oblikovati religioznu svijest jednoga naroda.</a:t>
            </a:r>
          </a:p>
          <a:p>
            <a:pPr>
              <a:buNone/>
            </a:pPr>
            <a:endParaRPr lang="hr-HR" dirty="0" smtClean="0"/>
          </a:p>
          <a:p>
            <a:pPr>
              <a:buNone/>
            </a:pP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r-HR" dirty="0" smtClean="0"/>
              <a:t>Kristova osoba i bit kršćanstva</a:t>
            </a:r>
            <a:endParaRPr lang="hr-HR" dirty="0"/>
          </a:p>
        </p:txBody>
      </p:sp>
      <p:sp>
        <p:nvSpPr>
          <p:cNvPr id="3" name="Inhaltsplatzhalter 2"/>
          <p:cNvSpPr>
            <a:spLocks noGrp="1"/>
          </p:cNvSpPr>
          <p:nvPr>
            <p:ph idx="1"/>
          </p:nvPr>
        </p:nvSpPr>
        <p:spPr/>
        <p:txBody>
          <a:bodyPr/>
          <a:lstStyle/>
          <a:p>
            <a:r>
              <a:rPr lang="hr-HR" dirty="0" smtClean="0"/>
              <a:t>Isus Krist, a ne određeno učenje, knjiga, propisi ili obredi, jest bit kršćanstva: nasljedovanje Krista i izgradnja osobnog odnosa.</a:t>
            </a:r>
          </a:p>
          <a:p>
            <a:r>
              <a:rPr lang="hr-HR" b="1" i="1" dirty="0" smtClean="0"/>
              <a:t>Mesijanska iščekivanja</a:t>
            </a:r>
            <a:r>
              <a:rPr lang="hr-HR" dirty="0" smtClean="0"/>
              <a:t>: riječ Mesija (</a:t>
            </a:r>
            <a:r>
              <a:rPr lang="hr-HR" dirty="0" err="1" smtClean="0"/>
              <a:t>hebr</a:t>
            </a:r>
            <a:r>
              <a:rPr lang="hr-HR" dirty="0" smtClean="0"/>
              <a:t>. = </a:t>
            </a:r>
            <a:r>
              <a:rPr lang="hr-HR" dirty="0" err="1" smtClean="0"/>
              <a:t>Mešijah</a:t>
            </a:r>
            <a:r>
              <a:rPr lang="hr-HR" dirty="0" smtClean="0"/>
              <a:t>, </a:t>
            </a:r>
            <a:r>
              <a:rPr lang="hr-HR" dirty="0" err="1" smtClean="0"/>
              <a:t>gr</a:t>
            </a:r>
            <a:r>
              <a:rPr lang="hr-HR" dirty="0" smtClean="0"/>
              <a:t>. </a:t>
            </a:r>
            <a:r>
              <a:rPr lang="hr-HR" dirty="0" err="1" smtClean="0"/>
              <a:t>Christós</a:t>
            </a:r>
            <a:r>
              <a:rPr lang="hr-HR" dirty="0" smtClean="0"/>
              <a:t>) znači Pomazanik. Pomazanje maslinovim uljem znak je Božjega </a:t>
            </a:r>
            <a:r>
              <a:rPr lang="hr-HR" dirty="0" err="1" smtClean="0"/>
              <a:t>izabranja</a:t>
            </a:r>
            <a:r>
              <a:rPr lang="hr-HR" dirty="0" smtClean="0"/>
              <a:t> (</a:t>
            </a:r>
            <a:r>
              <a:rPr lang="hr-HR" dirty="0" err="1" smtClean="0"/>
              <a:t>usp</a:t>
            </a:r>
            <a:r>
              <a:rPr lang="hr-HR" dirty="0" smtClean="0"/>
              <a:t>. Prorok </a:t>
            </a:r>
            <a:r>
              <a:rPr lang="hr-HR" dirty="0" err="1" smtClean="0"/>
              <a:t>Natan</a:t>
            </a:r>
            <a:r>
              <a:rPr lang="hr-HR" dirty="0" smtClean="0"/>
              <a:t> – kralj David)</a:t>
            </a:r>
          </a:p>
          <a:p>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r-HR" dirty="0" smtClean="0"/>
              <a:t>Mesijanska ideja</a:t>
            </a:r>
            <a:endParaRPr lang="hr-HR" dirty="0"/>
          </a:p>
        </p:txBody>
      </p:sp>
      <p:sp>
        <p:nvSpPr>
          <p:cNvPr id="3" name="Inhaltsplatzhalter 2"/>
          <p:cNvSpPr>
            <a:spLocks noGrp="1"/>
          </p:cNvSpPr>
          <p:nvPr>
            <p:ph idx="1"/>
          </p:nvPr>
        </p:nvSpPr>
        <p:spPr/>
        <p:txBody>
          <a:bodyPr>
            <a:normAutofit lnSpcReduction="10000"/>
          </a:bodyPr>
          <a:lstStyle/>
          <a:p>
            <a:r>
              <a:rPr lang="hr-HR" dirty="0" smtClean="0"/>
              <a:t>Mesijanska ideja u SZ ima tri idejne struje: očekivanje budućeg Mesije kao svećenika, proroka i kralja;</a:t>
            </a:r>
          </a:p>
          <a:p>
            <a:r>
              <a:rPr lang="hr-HR" dirty="0" smtClean="0"/>
              <a:t>Neka ključna biblijska mjesta koja govore o mesijanskoj nadi: Post 3, 15; 2 Sam 7, 1-5.8-14 (</a:t>
            </a:r>
            <a:r>
              <a:rPr lang="hr-HR" dirty="0" err="1" smtClean="0"/>
              <a:t>Natanovo</a:t>
            </a:r>
            <a:r>
              <a:rPr lang="hr-HR" dirty="0" smtClean="0"/>
              <a:t> proročanstvo); Iz 7, 14-15 (znak Emanuela); Iz 9, 1-6; Iz 11, 1-10; Iz 61, 1-3; Zah 9, </a:t>
            </a:r>
            <a:r>
              <a:rPr lang="hr-HR" dirty="0" err="1" smtClean="0"/>
              <a:t>9</a:t>
            </a:r>
            <a:r>
              <a:rPr lang="hr-HR" dirty="0" smtClean="0"/>
              <a:t>-10; Dn 7, 13-14; Ez 36, 22-28. </a:t>
            </a:r>
          </a:p>
          <a:p>
            <a:r>
              <a:rPr lang="hr-HR" dirty="0" smtClean="0"/>
              <a:t>Mesija kralj: Sin Davidov</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linds(horizontal)">
                                      <p:cBhvr>
                                        <p:cTn id="10" dur="500"/>
                                        <p:tgtEl>
                                          <p:spTgt spid="3">
                                            <p:txEl>
                                              <p:pRg st="0" end="0"/>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linds(horizontal)">
                                      <p:cBhvr>
                                        <p:cTn id="13" dur="500"/>
                                        <p:tgtEl>
                                          <p:spTgt spid="3">
                                            <p:txEl>
                                              <p:pRg st="1" end="1"/>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linds(horizontal)">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r-HR" dirty="0" smtClean="0"/>
              <a:t>Isusovi suvremenici</a:t>
            </a:r>
            <a:endParaRPr lang="hr-HR" dirty="0"/>
          </a:p>
        </p:txBody>
      </p:sp>
      <p:sp>
        <p:nvSpPr>
          <p:cNvPr id="3" name="Inhaltsplatzhalter 2"/>
          <p:cNvSpPr>
            <a:spLocks noGrp="1"/>
          </p:cNvSpPr>
          <p:nvPr>
            <p:ph idx="1"/>
          </p:nvPr>
        </p:nvSpPr>
        <p:spPr/>
        <p:txBody>
          <a:bodyPr>
            <a:normAutofit fontScale="85000" lnSpcReduction="10000"/>
          </a:bodyPr>
          <a:lstStyle/>
          <a:p>
            <a:r>
              <a:rPr lang="hr-HR" b="1" dirty="0" smtClean="0"/>
              <a:t>Farizeji: </a:t>
            </a:r>
            <a:r>
              <a:rPr lang="hr-HR" dirty="0" smtClean="0"/>
              <a:t>to su bili religiozni prvaci, </a:t>
            </a:r>
            <a:r>
              <a:rPr lang="hr-HR" dirty="0" smtClean="0"/>
              <a:t>pismoznanci</a:t>
            </a:r>
            <a:r>
              <a:rPr lang="hr-HR" dirty="0" smtClean="0"/>
              <a:t>, koji su pomno izvršavali religiozne </a:t>
            </a:r>
            <a:r>
              <a:rPr lang="hr-HR" dirty="0" smtClean="0"/>
              <a:t>propise </a:t>
            </a:r>
            <a:r>
              <a:rPr lang="hr-HR" dirty="0" smtClean="0"/>
              <a:t>i obrede, smatrali sebe odijeljenima i čistima, i pravednijima od ostalih vjernika.  Isus im predbacuje religiozno licemjerje, hipokriziju (</a:t>
            </a:r>
            <a:r>
              <a:rPr lang="hr-HR" dirty="0" err="1" smtClean="0"/>
              <a:t>usp</a:t>
            </a:r>
            <a:r>
              <a:rPr lang="hr-HR" dirty="0" smtClean="0"/>
              <a:t>. Lk 18, 9-14: farizej i carinik u hramu);</a:t>
            </a:r>
          </a:p>
          <a:p>
            <a:r>
              <a:rPr lang="hr-HR" b="1" dirty="0" err="1" smtClean="0"/>
              <a:t>Saduceji</a:t>
            </a:r>
            <a:r>
              <a:rPr lang="hr-HR" b="1" dirty="0" smtClean="0"/>
              <a:t>: </a:t>
            </a:r>
            <a:r>
              <a:rPr lang="hr-HR" dirty="0" smtClean="0"/>
              <a:t>svećenička kasta, hramska aristokracija, najutjecajniji u društvu, </a:t>
            </a:r>
            <a:r>
              <a:rPr lang="hr-HR" dirty="0" err="1" smtClean="0"/>
              <a:t>Sinedrij</a:t>
            </a:r>
            <a:r>
              <a:rPr lang="hr-HR" dirty="0" smtClean="0"/>
              <a:t> i </a:t>
            </a:r>
            <a:r>
              <a:rPr lang="hr-HR" dirty="0" err="1" smtClean="0"/>
              <a:t>Kajfa</a:t>
            </a:r>
            <a:r>
              <a:rPr lang="hr-HR" dirty="0" smtClean="0"/>
              <a:t>. Čuvali vlastite povlastice i udoban život. Ne podnose Isusa i traže da ga uklone zbog ugrožavanja njihove religijske i političke vlasti.</a:t>
            </a:r>
            <a:endParaRPr lang="hr-HR" b="1" dirty="0" smtClean="0"/>
          </a:p>
          <a:p>
            <a:endParaRPr lang="hr-HR" b="1" dirty="0" smtClean="0"/>
          </a:p>
          <a:p>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hr-HR"/>
          </a:p>
        </p:txBody>
      </p:sp>
      <p:sp>
        <p:nvSpPr>
          <p:cNvPr id="3" name="Inhaltsplatzhalter 2"/>
          <p:cNvSpPr>
            <a:spLocks noGrp="1"/>
          </p:cNvSpPr>
          <p:nvPr>
            <p:ph idx="1"/>
          </p:nvPr>
        </p:nvSpPr>
        <p:spPr/>
        <p:txBody>
          <a:bodyPr>
            <a:normAutofit fontScale="92500"/>
          </a:bodyPr>
          <a:lstStyle/>
          <a:p>
            <a:r>
              <a:rPr lang="hr-HR" b="1" dirty="0" err="1" smtClean="0"/>
              <a:t>Zeloti</a:t>
            </a:r>
            <a:r>
              <a:rPr lang="hr-HR" b="1" dirty="0" smtClean="0"/>
              <a:t>: </a:t>
            </a:r>
            <a:r>
              <a:rPr lang="hr-HR" dirty="0" smtClean="0"/>
              <a:t>borbena politička skupina, koja je smatrala da se promjena i oslobođenje naroda može dogoditi samo oružjem i revolucijom protiv  neprijatelja (rimljana);</a:t>
            </a:r>
          </a:p>
          <a:p>
            <a:r>
              <a:rPr lang="hr-HR" b="1" dirty="0" err="1" smtClean="0"/>
              <a:t>Eseni</a:t>
            </a:r>
            <a:r>
              <a:rPr lang="hr-HR" b="1" dirty="0" smtClean="0"/>
              <a:t>: </a:t>
            </a:r>
            <a:r>
              <a:rPr lang="hr-HR" dirty="0" smtClean="0"/>
              <a:t>ne spominju se u evanđeljima, jedna vrsta monaške zajednice </a:t>
            </a:r>
            <a:r>
              <a:rPr lang="hr-HR" dirty="0" smtClean="0"/>
              <a:t>(</a:t>
            </a:r>
            <a:r>
              <a:rPr lang="hr-HR" dirty="0" err="1" smtClean="0"/>
              <a:t>samstan</a:t>
            </a:r>
            <a:r>
              <a:rPr lang="hr-HR" dirty="0" smtClean="0"/>
              <a:t> </a:t>
            </a:r>
            <a:r>
              <a:rPr lang="hr-HR" dirty="0" err="1" smtClean="0"/>
              <a:t>Kumran</a:t>
            </a:r>
            <a:r>
              <a:rPr lang="hr-HR" dirty="0" smtClean="0"/>
              <a:t>); treba se kloniti svijeta i ljudi, </a:t>
            </a:r>
            <a:r>
              <a:rPr lang="hr-HR" dirty="0" smtClean="0"/>
              <a:t>skrštenih </a:t>
            </a:r>
            <a:r>
              <a:rPr lang="hr-HR" dirty="0" smtClean="0"/>
              <a:t>ruku pustiti tijek društvene i političke povijesti povlačeći se u geto. Oni su sveti, pobožni, izabrani ostatak, koje čeka svršetak svijeta;</a:t>
            </a:r>
          </a:p>
          <a:p>
            <a:pPr>
              <a:buNone/>
            </a:pPr>
            <a:endParaRPr lang="hr-HR" dirty="0" smtClean="0"/>
          </a:p>
          <a:p>
            <a:endParaRPr lang="hr-HR" dirty="0" smtClean="0"/>
          </a:p>
          <a:p>
            <a:endParaRPr lang="hr-HR" b="1" dirty="0" smtClean="0"/>
          </a:p>
          <a:p>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hr-HR"/>
          </a:p>
        </p:txBody>
      </p:sp>
      <p:sp>
        <p:nvSpPr>
          <p:cNvPr id="3" name="Inhaltsplatzhalter 2"/>
          <p:cNvSpPr>
            <a:spLocks noGrp="1"/>
          </p:cNvSpPr>
          <p:nvPr>
            <p:ph idx="1"/>
          </p:nvPr>
        </p:nvSpPr>
        <p:spPr/>
        <p:txBody>
          <a:bodyPr>
            <a:normAutofit fontScale="92500" lnSpcReduction="10000"/>
          </a:bodyPr>
          <a:lstStyle/>
          <a:p>
            <a:r>
              <a:rPr lang="hr-HR" b="1" dirty="0" smtClean="0"/>
              <a:t>učenici</a:t>
            </a:r>
            <a:r>
              <a:rPr lang="hr-HR" dirty="0" smtClean="0"/>
              <a:t>: Isus im predbacuje </a:t>
            </a:r>
            <a:r>
              <a:rPr lang="hr-HR" dirty="0" err="1" smtClean="0"/>
              <a:t>malovjernost</a:t>
            </a:r>
            <a:r>
              <a:rPr lang="hr-HR" dirty="0" smtClean="0"/>
              <a:t>,  </a:t>
            </a:r>
            <a:r>
              <a:rPr lang="hr-HR" dirty="0" smtClean="0"/>
              <a:t>a to konkretno znači beskrvan </a:t>
            </a:r>
            <a:r>
              <a:rPr lang="hr-HR" dirty="0" smtClean="0"/>
              <a:t>i nenačelan vjernički život, nezalaganje za dobro, neutralnost pred zlom, </a:t>
            </a:r>
            <a:r>
              <a:rPr lang="hr-HR" dirty="0" smtClean="0"/>
              <a:t>polovično </a:t>
            </a:r>
            <a:r>
              <a:rPr lang="hr-HR" dirty="0" smtClean="0"/>
              <a:t>pristajanje uz Boga, neuvjerljiva vjera.</a:t>
            </a:r>
          </a:p>
          <a:p>
            <a:r>
              <a:rPr lang="hr-HR" b="1" dirty="0" smtClean="0"/>
              <a:t>narod: </a:t>
            </a:r>
            <a:r>
              <a:rPr lang="hr-HR" dirty="0" smtClean="0"/>
              <a:t>je li subjekt odgovornosti ili anonimna masa podložna dirigiranju svojih religioznih i političkih čelnika? Pokazalo se da u Isusovom životu narod vrlo lako mijenja svoja uvjerenja, slijede vođe koje obećavaju materijalnu sigurnost;</a:t>
            </a:r>
            <a:endParaRPr lang="hr-HR" b="1" dirty="0" smtClean="0"/>
          </a:p>
          <a:p>
            <a:endParaRPr lang="hr-HR" dirty="0" smtClean="0"/>
          </a:p>
          <a:p>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r-HR" dirty="0" smtClean="0"/>
              <a:t>Isusov identitet</a:t>
            </a:r>
            <a:endParaRPr lang="hr-HR" dirty="0"/>
          </a:p>
        </p:txBody>
      </p:sp>
      <p:sp>
        <p:nvSpPr>
          <p:cNvPr id="3" name="Inhaltsplatzhalter 2"/>
          <p:cNvSpPr>
            <a:spLocks noGrp="1"/>
          </p:cNvSpPr>
          <p:nvPr>
            <p:ph idx="1"/>
          </p:nvPr>
        </p:nvSpPr>
        <p:spPr/>
        <p:txBody>
          <a:bodyPr>
            <a:normAutofit lnSpcReduction="10000"/>
          </a:bodyPr>
          <a:lstStyle/>
          <a:p>
            <a:r>
              <a:rPr lang="hr-HR" dirty="0" smtClean="0"/>
              <a:t>Obećani Mesija i spasitelj: Mt 11, 2-11; Mt 16, 13-20; Mk 14, 60-62;</a:t>
            </a:r>
          </a:p>
          <a:p>
            <a:r>
              <a:rPr lang="hr-HR" i="1" dirty="0" smtClean="0"/>
              <a:t>Dijaloška </a:t>
            </a:r>
            <a:r>
              <a:rPr lang="hr-HR" i="1" dirty="0" err="1" smtClean="0"/>
              <a:t>kristologija</a:t>
            </a:r>
            <a:r>
              <a:rPr lang="hr-HR" dirty="0" smtClean="0"/>
              <a:t>: “A što vi kažete, tko sam ja?” Isus želi da ga ljudi osobno i slobodno otkriju i za njega se odluče. </a:t>
            </a:r>
          </a:p>
          <a:p>
            <a:r>
              <a:rPr lang="hr-HR" i="1" dirty="0" smtClean="0"/>
              <a:t>Ispovijest vjere </a:t>
            </a:r>
            <a:r>
              <a:rPr lang="hr-HR" dirty="0" smtClean="0"/>
              <a:t>mora izvirati iz jednog osobnog zalaganja i traženja, a ne pasivnog primanja formula. Odgovor na Isusov identitet traži se u osobnom suočenju s njim. </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linds(horizontal)">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r-HR" dirty="0" smtClean="0"/>
              <a:t>Isusova čudesa i znakovi</a:t>
            </a:r>
            <a:endParaRPr lang="hr-HR" dirty="0"/>
          </a:p>
        </p:txBody>
      </p:sp>
      <p:sp>
        <p:nvSpPr>
          <p:cNvPr id="3" name="Inhaltsplatzhalter 2"/>
          <p:cNvSpPr>
            <a:spLocks noGrp="1"/>
          </p:cNvSpPr>
          <p:nvPr>
            <p:ph idx="1"/>
          </p:nvPr>
        </p:nvSpPr>
        <p:spPr/>
        <p:txBody>
          <a:bodyPr/>
          <a:lstStyle/>
          <a:p>
            <a:r>
              <a:rPr lang="hr-HR" dirty="0" smtClean="0"/>
              <a:t>Čudesa su sastavni dio Evanđelja: Isusova čudesa i njegova poruka međusobno su povezani.</a:t>
            </a:r>
          </a:p>
          <a:p>
            <a:r>
              <a:rPr lang="hr-HR" dirty="0" smtClean="0"/>
              <a:t>Vjera kao pouzdanje u Božju moć pretpostavka je čudesima.</a:t>
            </a:r>
          </a:p>
          <a:p>
            <a:r>
              <a:rPr lang="hr-HR" dirty="0" smtClean="0"/>
              <a:t>Isusovo uskrsnuće: ukazanja učenicima i nadvladavanje smrti;</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r-HR" dirty="0" err="1" smtClean="0"/>
              <a:t>Mariologija</a:t>
            </a:r>
            <a:endParaRPr lang="hr-HR" dirty="0"/>
          </a:p>
        </p:txBody>
      </p:sp>
      <p:sp>
        <p:nvSpPr>
          <p:cNvPr id="3" name="Inhaltsplatzhalter 2"/>
          <p:cNvSpPr>
            <a:spLocks noGrp="1"/>
          </p:cNvSpPr>
          <p:nvPr>
            <p:ph idx="1"/>
          </p:nvPr>
        </p:nvSpPr>
        <p:spPr/>
        <p:txBody>
          <a:bodyPr/>
          <a:lstStyle/>
          <a:p>
            <a:r>
              <a:rPr lang="hr-HR" dirty="0" smtClean="0"/>
              <a:t>Marija, majka Isusova: dva temeljna naslova, da je Marija </a:t>
            </a:r>
            <a:r>
              <a:rPr lang="hr-HR" i="1" dirty="0" smtClean="0"/>
              <a:t>Bogorodica</a:t>
            </a:r>
            <a:r>
              <a:rPr lang="hr-HR" dirty="0" smtClean="0"/>
              <a:t> i da je </a:t>
            </a:r>
            <a:r>
              <a:rPr lang="hr-HR" i="1" dirty="0" smtClean="0"/>
              <a:t>vazda Djevica</a:t>
            </a:r>
            <a:r>
              <a:rPr lang="hr-HR" dirty="0" smtClean="0"/>
              <a:t>. </a:t>
            </a:r>
          </a:p>
          <a:p>
            <a:r>
              <a:rPr lang="hr-HR" dirty="0" smtClean="0"/>
              <a:t>Druge dvije dogmatske tvrdnje: njezina </a:t>
            </a:r>
            <a:r>
              <a:rPr lang="hr-HR" i="1" dirty="0" smtClean="0"/>
              <a:t>bezgrješnost</a:t>
            </a:r>
            <a:r>
              <a:rPr lang="hr-HR" dirty="0" smtClean="0"/>
              <a:t> (bez grijeha začeta) i da je dušom i tijelom </a:t>
            </a:r>
            <a:r>
              <a:rPr lang="hr-HR" i="1" dirty="0" smtClean="0"/>
              <a:t>uznesena na nebo</a:t>
            </a:r>
            <a:r>
              <a:rPr lang="hr-HR" dirty="0" smtClean="0"/>
              <a:t>. </a:t>
            </a:r>
          </a:p>
          <a:p>
            <a:r>
              <a:rPr lang="hr-HR" dirty="0" smtClean="0"/>
              <a:t>Ivan Krstitelj: preteča </a:t>
            </a:r>
            <a:r>
              <a:rPr lang="hr-HR" dirty="0" err="1" smtClean="0"/>
              <a:t>Mesijina</a:t>
            </a:r>
            <a:r>
              <a:rPr lang="hr-HR" dirty="0" smtClean="0"/>
              <a:t> dolaska. </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linds(horizontal)">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r-HR" dirty="0" smtClean="0"/>
              <a:t>Ekleziologija</a:t>
            </a:r>
            <a:endParaRPr lang="hr-HR" dirty="0"/>
          </a:p>
        </p:txBody>
      </p:sp>
      <p:sp>
        <p:nvSpPr>
          <p:cNvPr id="3" name="Inhaltsplatzhalter 2"/>
          <p:cNvSpPr>
            <a:spLocks noGrp="1"/>
          </p:cNvSpPr>
          <p:nvPr>
            <p:ph idx="1"/>
          </p:nvPr>
        </p:nvSpPr>
        <p:spPr/>
        <p:txBody>
          <a:bodyPr/>
          <a:lstStyle/>
          <a:p>
            <a:r>
              <a:rPr lang="hr-HR" dirty="0" smtClean="0"/>
              <a:t>Riječ ‘crkva’, hebrejski </a:t>
            </a:r>
            <a:r>
              <a:rPr lang="hr-HR" i="1" dirty="0" err="1" smtClean="0"/>
              <a:t>quhal</a:t>
            </a:r>
            <a:r>
              <a:rPr lang="hr-HR" dirty="0" smtClean="0"/>
              <a:t>, latinski </a:t>
            </a:r>
            <a:r>
              <a:rPr lang="hr-HR" i="1" dirty="0" err="1" smtClean="0"/>
              <a:t>ecclesia</a:t>
            </a:r>
            <a:r>
              <a:rPr lang="hr-HR" dirty="0" smtClean="0"/>
              <a:t>, izvodi se od grčkog glagola </a:t>
            </a:r>
            <a:r>
              <a:rPr lang="hr-HR" i="1" dirty="0" err="1" smtClean="0"/>
              <a:t>ekkaleo</a:t>
            </a:r>
            <a:r>
              <a:rPr lang="hr-HR" dirty="0" smtClean="0"/>
              <a:t>, što znači sakupljam, sazivam;</a:t>
            </a:r>
          </a:p>
          <a:p>
            <a:r>
              <a:rPr lang="hr-HR" dirty="0" smtClean="0"/>
              <a:t>Korijen hrvatske riječi ‘crkva’ dolazi od </a:t>
            </a:r>
            <a:r>
              <a:rPr lang="hr-HR" i="1" dirty="0" err="1" smtClean="0"/>
              <a:t>Kiriake</a:t>
            </a:r>
            <a:r>
              <a:rPr lang="hr-HR" dirty="0" smtClean="0"/>
              <a:t> (Gospodinova). Tako je i kod drugih naroda: njem. </a:t>
            </a:r>
            <a:r>
              <a:rPr lang="hr-HR" dirty="0" err="1" smtClean="0"/>
              <a:t>Kirche</a:t>
            </a:r>
            <a:r>
              <a:rPr lang="hr-HR" dirty="0" smtClean="0"/>
              <a:t>, </a:t>
            </a:r>
            <a:r>
              <a:rPr lang="hr-HR" dirty="0" err="1" smtClean="0"/>
              <a:t>engl</a:t>
            </a:r>
            <a:r>
              <a:rPr lang="hr-HR" dirty="0" smtClean="0"/>
              <a:t>. </a:t>
            </a:r>
            <a:r>
              <a:rPr lang="hr-HR" dirty="0" err="1" smtClean="0"/>
              <a:t>Church</a:t>
            </a:r>
            <a:r>
              <a:rPr lang="hr-HR" dirty="0" smtClean="0"/>
              <a:t>, </a:t>
            </a:r>
            <a:r>
              <a:rPr lang="hr-HR" dirty="0" err="1" smtClean="0"/>
              <a:t>slov</a:t>
            </a:r>
            <a:r>
              <a:rPr lang="hr-HR" dirty="0" smtClean="0"/>
              <a:t>. </a:t>
            </a:r>
            <a:r>
              <a:rPr lang="hr-HR" dirty="0" err="1" smtClean="0"/>
              <a:t>Cerkev</a:t>
            </a:r>
            <a:r>
              <a:rPr lang="hr-HR" dirty="0" smtClean="0"/>
              <a:t>. Ovim se izrazom ističe povezanost Crkve s Isusom Kristom kao Gospodinom.</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r-HR" dirty="0" smtClean="0"/>
              <a:t>Kriza govora o Bogu</a:t>
            </a:r>
            <a:endParaRPr lang="hr-HR" dirty="0"/>
          </a:p>
        </p:txBody>
      </p:sp>
      <p:sp>
        <p:nvSpPr>
          <p:cNvPr id="3" name="Inhaltsplatzhalter 2"/>
          <p:cNvSpPr>
            <a:spLocks noGrp="1"/>
          </p:cNvSpPr>
          <p:nvPr>
            <p:ph idx="1"/>
          </p:nvPr>
        </p:nvSpPr>
        <p:spPr/>
        <p:txBody>
          <a:bodyPr>
            <a:normAutofit lnSpcReduction="10000"/>
          </a:bodyPr>
          <a:lstStyle/>
          <a:p>
            <a:r>
              <a:rPr lang="hr-HR" dirty="0" smtClean="0"/>
              <a:t>Kako govoriti o Bogu? </a:t>
            </a:r>
          </a:p>
          <a:p>
            <a:r>
              <a:rPr lang="hr-HR" dirty="0" smtClean="0"/>
              <a:t>Prekid komunikacije: lingvistički kontekst</a:t>
            </a:r>
          </a:p>
          <a:p>
            <a:pPr>
              <a:buFontTx/>
              <a:buChar char="-"/>
            </a:pPr>
            <a:r>
              <a:rPr lang="hr-HR" dirty="0" smtClean="0"/>
              <a:t>tehničko-scijentistički (znanstveni) jezik</a:t>
            </a:r>
          </a:p>
          <a:p>
            <a:pPr>
              <a:buFontTx/>
              <a:buChar char="-"/>
            </a:pPr>
            <a:r>
              <a:rPr lang="hr-HR" dirty="0" smtClean="0"/>
              <a:t>promidžbeno-propagandni (reklamni) jezik</a:t>
            </a:r>
          </a:p>
          <a:p>
            <a:pPr>
              <a:buFontTx/>
              <a:buChar char="-"/>
            </a:pPr>
            <a:r>
              <a:rPr lang="hr-HR" dirty="0" smtClean="0"/>
              <a:t>Iskustvo Boga: ‘</a:t>
            </a:r>
            <a:r>
              <a:rPr lang="hr-HR" dirty="0" err="1" smtClean="0"/>
              <a:t>theosebeia</a:t>
            </a:r>
            <a:r>
              <a:rPr lang="hr-HR" dirty="0" smtClean="0"/>
              <a:t>’ (klanjanje Bogu); </a:t>
            </a:r>
          </a:p>
          <a:p>
            <a:pPr>
              <a:buFontTx/>
              <a:buChar char="-"/>
            </a:pPr>
            <a:r>
              <a:rPr lang="hr-HR" dirty="0" smtClean="0"/>
              <a:t>“Ako si teolog, molit ćeš; ako moliš, bit ćeš teolog” (</a:t>
            </a:r>
            <a:r>
              <a:rPr lang="hr-HR" dirty="0" err="1" smtClean="0"/>
              <a:t>Evargije</a:t>
            </a:r>
            <a:r>
              <a:rPr lang="hr-HR" dirty="0" smtClean="0"/>
              <a:t>, 4. 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28728" y="285728"/>
            <a:ext cx="7498080" cy="1143000"/>
          </a:xfrm>
        </p:spPr>
        <p:txBody>
          <a:bodyPr>
            <a:normAutofit fontScale="90000"/>
          </a:bodyPr>
          <a:lstStyle/>
          <a:p>
            <a:r>
              <a:rPr lang="hr-HR" dirty="0" smtClean="0"/>
              <a:t/>
            </a:r>
            <a:br>
              <a:rPr lang="hr-HR" dirty="0" smtClean="0"/>
            </a:br>
            <a:r>
              <a:rPr lang="hr-HR" dirty="0" smtClean="0"/>
              <a:t/>
            </a:r>
            <a:br>
              <a:rPr lang="hr-HR" dirty="0" smtClean="0"/>
            </a:br>
            <a:r>
              <a:rPr lang="hr-HR" dirty="0" smtClean="0"/>
              <a:t/>
            </a:r>
            <a:br>
              <a:rPr lang="hr-HR" dirty="0" smtClean="0"/>
            </a:br>
            <a:endParaRPr lang="hr-HR" dirty="0"/>
          </a:p>
        </p:txBody>
      </p:sp>
      <p:sp>
        <p:nvSpPr>
          <p:cNvPr id="3" name="Inhaltsplatzhalter 2"/>
          <p:cNvSpPr>
            <a:spLocks noGrp="1"/>
          </p:cNvSpPr>
          <p:nvPr>
            <p:ph idx="1"/>
          </p:nvPr>
        </p:nvSpPr>
        <p:spPr>
          <a:xfrm>
            <a:off x="1435608" y="357166"/>
            <a:ext cx="7498080" cy="5891234"/>
          </a:xfrm>
        </p:spPr>
        <p:txBody>
          <a:bodyPr/>
          <a:lstStyle/>
          <a:p>
            <a:r>
              <a:rPr lang="hr-HR" dirty="0" smtClean="0"/>
              <a:t>Povijesno ustanovljenje Crkve: temeljni događaji (faze)</a:t>
            </a:r>
          </a:p>
          <a:p>
            <a:pPr marL="596646" indent="-514350">
              <a:buAutoNum type="alphaLcParenR"/>
            </a:pPr>
            <a:r>
              <a:rPr lang="hr-HR" i="1" dirty="0" smtClean="0"/>
              <a:t>Početak javnoga djelovanja</a:t>
            </a:r>
            <a:r>
              <a:rPr lang="hr-HR" dirty="0" smtClean="0"/>
              <a:t>.</a:t>
            </a:r>
          </a:p>
          <a:p>
            <a:pPr marL="596646" indent="-514350">
              <a:buAutoNum type="alphaLcParenR"/>
            </a:pPr>
            <a:r>
              <a:rPr lang="hr-HR" i="1" dirty="0" smtClean="0"/>
              <a:t>Navještaj kraljevstva Božjega</a:t>
            </a:r>
            <a:r>
              <a:rPr lang="hr-HR" dirty="0" smtClean="0"/>
              <a:t>.</a:t>
            </a:r>
          </a:p>
          <a:p>
            <a:pPr marL="596646" indent="-514350">
              <a:buAutoNum type="alphaLcParenR"/>
            </a:pPr>
            <a:r>
              <a:rPr lang="hr-HR" i="1" dirty="0" smtClean="0"/>
              <a:t>Okupljanje učenika</a:t>
            </a:r>
            <a:r>
              <a:rPr lang="hr-HR" dirty="0" smtClean="0"/>
              <a:t>.</a:t>
            </a:r>
          </a:p>
          <a:p>
            <a:pPr marL="596646" indent="-514350">
              <a:buAutoNum type="alphaLcParenR"/>
            </a:pPr>
            <a:r>
              <a:rPr lang="hr-HR" i="1" dirty="0" smtClean="0"/>
              <a:t>Posljednja večera</a:t>
            </a:r>
            <a:r>
              <a:rPr lang="hr-HR" dirty="0" smtClean="0"/>
              <a:t>.</a:t>
            </a:r>
          </a:p>
          <a:p>
            <a:pPr marL="596646" indent="-514350">
              <a:buAutoNum type="alphaLcParenR"/>
            </a:pPr>
            <a:r>
              <a:rPr lang="hr-HR" i="1" dirty="0" smtClean="0"/>
              <a:t>Poslanje Duha Svetoga</a:t>
            </a:r>
            <a:r>
              <a:rPr lang="hr-HR" dirty="0" smtClean="0"/>
              <a:t>.</a:t>
            </a:r>
          </a:p>
          <a:p>
            <a:pPr marL="596646" indent="-514350">
              <a:buNone/>
            </a:pP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r-HR" dirty="0" smtClean="0"/>
              <a:t>Odrednice Crkve</a:t>
            </a:r>
            <a:endParaRPr lang="hr-HR" dirty="0"/>
          </a:p>
        </p:txBody>
      </p:sp>
      <p:sp>
        <p:nvSpPr>
          <p:cNvPr id="3" name="Inhaltsplatzhalter 2"/>
          <p:cNvSpPr>
            <a:spLocks noGrp="1"/>
          </p:cNvSpPr>
          <p:nvPr>
            <p:ph idx="1"/>
          </p:nvPr>
        </p:nvSpPr>
        <p:spPr/>
        <p:txBody>
          <a:bodyPr>
            <a:normAutofit lnSpcReduction="10000"/>
          </a:bodyPr>
          <a:lstStyle/>
          <a:p>
            <a:r>
              <a:rPr lang="hr-HR" b="1" dirty="0" smtClean="0"/>
              <a:t>Crkva kao sakrament</a:t>
            </a:r>
            <a:r>
              <a:rPr lang="hr-HR" dirty="0" smtClean="0"/>
              <a:t>: Crkva je poput sakramenta sastavljena od vidljivoga i nevidljivoga elementa: božanski (Kristov Duh) i ljudski (društveni ustroj). Crkva je </a:t>
            </a:r>
            <a:r>
              <a:rPr lang="hr-HR" i="1" dirty="0" smtClean="0"/>
              <a:t>u službi </a:t>
            </a:r>
            <a:r>
              <a:rPr lang="hr-HR" dirty="0" smtClean="0"/>
              <a:t>kraljevstva Božjega. </a:t>
            </a:r>
          </a:p>
          <a:p>
            <a:r>
              <a:rPr lang="hr-HR" dirty="0" smtClean="0"/>
              <a:t>“A budući da je Crkva u Kristu na neki način </a:t>
            </a:r>
            <a:r>
              <a:rPr lang="hr-HR" i="1" dirty="0" smtClean="0"/>
              <a:t>sakrament</a:t>
            </a:r>
            <a:r>
              <a:rPr lang="hr-HR" dirty="0" smtClean="0"/>
              <a:t> odnosno znak i sredstvo najprisnijeg </a:t>
            </a:r>
            <a:r>
              <a:rPr lang="hr-HR" i="1" dirty="0" smtClean="0"/>
              <a:t>sjedinjenja</a:t>
            </a:r>
            <a:r>
              <a:rPr lang="hr-HR" dirty="0" smtClean="0"/>
              <a:t> s Bogom i </a:t>
            </a:r>
            <a:r>
              <a:rPr lang="hr-HR" i="1" dirty="0" smtClean="0"/>
              <a:t>jedinstva</a:t>
            </a:r>
            <a:r>
              <a:rPr lang="hr-HR" dirty="0" smtClean="0"/>
              <a:t> cijelog ljudskog roda…”. (Lumen </a:t>
            </a:r>
            <a:r>
              <a:rPr lang="hr-HR" dirty="0" err="1" smtClean="0"/>
              <a:t>Gentium</a:t>
            </a:r>
            <a:r>
              <a:rPr lang="hr-HR" dirty="0" smtClean="0"/>
              <a:t> 1) </a:t>
            </a:r>
          </a:p>
          <a:p>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hr-HR"/>
          </a:p>
        </p:txBody>
      </p:sp>
      <p:sp>
        <p:nvSpPr>
          <p:cNvPr id="3" name="Inhaltsplatzhalter 2"/>
          <p:cNvSpPr>
            <a:spLocks noGrp="1"/>
          </p:cNvSpPr>
          <p:nvPr>
            <p:ph idx="1"/>
          </p:nvPr>
        </p:nvSpPr>
        <p:spPr/>
        <p:txBody>
          <a:bodyPr>
            <a:normAutofit fontScale="85000" lnSpcReduction="10000"/>
          </a:bodyPr>
          <a:lstStyle/>
          <a:p>
            <a:r>
              <a:rPr lang="hr-HR" b="1" dirty="0" smtClean="0"/>
              <a:t>Crkva kao Božji narod</a:t>
            </a:r>
            <a:r>
              <a:rPr lang="hr-HR" dirty="0" smtClean="0"/>
              <a:t>: Bog poziva ljude iz svih naroda da budu njegov narod ujedinjen po Duhu Svetom. </a:t>
            </a:r>
            <a:r>
              <a:rPr lang="hr-HR" dirty="0" smtClean="0"/>
              <a:t>U </a:t>
            </a:r>
            <a:r>
              <a:rPr lang="hr-HR" dirty="0" smtClean="0"/>
              <a:t>temelju je ideja o </a:t>
            </a:r>
            <a:r>
              <a:rPr lang="hr-HR" i="1" dirty="0" smtClean="0"/>
              <a:t>općem</a:t>
            </a:r>
            <a:r>
              <a:rPr lang="hr-HR" dirty="0" smtClean="0"/>
              <a:t> svećeništvu svih vjernika. </a:t>
            </a:r>
          </a:p>
          <a:p>
            <a:r>
              <a:rPr lang="hr-HR" b="1" dirty="0" smtClean="0"/>
              <a:t>Crkva – tijelo Kristovo</a:t>
            </a:r>
            <a:r>
              <a:rPr lang="hr-HR" dirty="0" smtClean="0"/>
              <a:t>: ona ima svoje različite udove, službe, darove i zadaće (1 Kor 12): karizme u službi izgradnje zajednice; </a:t>
            </a:r>
            <a:endParaRPr lang="hr-HR" b="1" i="1" dirty="0" smtClean="0"/>
          </a:p>
          <a:p>
            <a:r>
              <a:rPr lang="hr-HR" b="1" i="1" dirty="0" smtClean="0"/>
              <a:t>Crkva kao zajedništvo</a:t>
            </a:r>
            <a:r>
              <a:rPr lang="hr-HR" dirty="0" smtClean="0"/>
              <a:t>: Crkva je po svojoj biti zajednica (</a:t>
            </a:r>
            <a:r>
              <a:rPr lang="hr-HR" dirty="0" err="1" smtClean="0"/>
              <a:t>koinonia</a:t>
            </a:r>
            <a:r>
              <a:rPr lang="hr-HR" dirty="0" smtClean="0"/>
              <a:t>/</a:t>
            </a:r>
            <a:r>
              <a:rPr lang="hr-HR" dirty="0" err="1" smtClean="0"/>
              <a:t>communio</a:t>
            </a:r>
            <a:r>
              <a:rPr lang="hr-HR" dirty="0" smtClean="0"/>
              <a:t>). Iz toga proizlazi </a:t>
            </a:r>
            <a:r>
              <a:rPr lang="hr-HR" i="1" dirty="0" smtClean="0"/>
              <a:t>praktična zadaća</a:t>
            </a:r>
            <a:r>
              <a:rPr lang="hr-HR" dirty="0" smtClean="0"/>
              <a:t>: izgrađivati ćelije bratstva polazeći od euharistije; dakle, sakramentalno zajedništvo više je od pukog ljudskog druženja!</a:t>
            </a:r>
          </a:p>
          <a:p>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r-HR" dirty="0" smtClean="0"/>
              <a:t>Sveto pismo i Crkva</a:t>
            </a:r>
            <a:endParaRPr lang="hr-HR" dirty="0"/>
          </a:p>
        </p:txBody>
      </p:sp>
      <p:sp>
        <p:nvSpPr>
          <p:cNvPr id="3" name="Inhaltsplatzhalter 2"/>
          <p:cNvSpPr>
            <a:spLocks noGrp="1"/>
          </p:cNvSpPr>
          <p:nvPr>
            <p:ph idx="1"/>
          </p:nvPr>
        </p:nvSpPr>
        <p:spPr/>
        <p:txBody>
          <a:bodyPr>
            <a:normAutofit fontScale="85000" lnSpcReduction="10000"/>
          </a:bodyPr>
          <a:lstStyle/>
          <a:p>
            <a:r>
              <a:rPr lang="hr-HR" dirty="0" smtClean="0"/>
              <a:t>Sveto pismo sadrži Božju riječ i njegove zahvate u Starom i Novom zavjetu. Radi se o zbirci svetih knjiga koje su napisali pisci po Božjem </a:t>
            </a:r>
            <a:r>
              <a:rPr lang="hr-HR" i="1" dirty="0" smtClean="0"/>
              <a:t>nadahnuću</a:t>
            </a:r>
            <a:r>
              <a:rPr lang="hr-HR" dirty="0" smtClean="0"/>
              <a:t> (</a:t>
            </a:r>
            <a:r>
              <a:rPr lang="hr-HR" dirty="0" err="1" smtClean="0"/>
              <a:t>usp</a:t>
            </a:r>
            <a:r>
              <a:rPr lang="hr-HR" dirty="0" smtClean="0"/>
              <a:t>. 2 Tim 3, 16-17; 2 Pt 1, 19-21).</a:t>
            </a:r>
          </a:p>
          <a:p>
            <a:r>
              <a:rPr lang="hr-HR" dirty="0" smtClean="0"/>
              <a:t>Pismo je konstitutivni element i norma za nauk i praksu Crkve. Bitni elementi </a:t>
            </a:r>
            <a:r>
              <a:rPr lang="hr-HR" dirty="0" err="1" smtClean="0"/>
              <a:t>crkvenosti</a:t>
            </a:r>
            <a:r>
              <a:rPr lang="hr-HR" dirty="0" smtClean="0"/>
              <a:t>: Pismo, vjera, sakramenti.</a:t>
            </a:r>
          </a:p>
          <a:p>
            <a:r>
              <a:rPr lang="hr-HR" dirty="0" smtClean="0"/>
              <a:t>Prvi Koncil u Jeruzalemu 50. godine:  “Odlučismo mi i Duh Sveti” (Dj 15, 28). Isus kaže da će Duh Sveti Crkvu podsjećati na ono što je on govorio i da će je uvoditi u svu istinu. </a:t>
            </a:r>
          </a:p>
          <a:p>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500"/>
                                        <p:tgtEl>
                                          <p:spTgt spid="3">
                                            <p:txEl>
                                              <p:pRg st="1" end="1"/>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linds(horizontal)">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r-HR" dirty="0" smtClean="0"/>
              <a:t>Crkveno učiteljstvo</a:t>
            </a:r>
            <a:endParaRPr lang="hr-HR" dirty="0"/>
          </a:p>
        </p:txBody>
      </p:sp>
      <p:sp>
        <p:nvSpPr>
          <p:cNvPr id="3" name="Inhaltsplatzhalter 2"/>
          <p:cNvSpPr>
            <a:spLocks noGrp="1"/>
          </p:cNvSpPr>
          <p:nvPr>
            <p:ph idx="1"/>
          </p:nvPr>
        </p:nvSpPr>
        <p:spPr/>
        <p:txBody>
          <a:bodyPr/>
          <a:lstStyle/>
          <a:p>
            <a:r>
              <a:rPr lang="hr-HR" dirty="0" smtClean="0"/>
              <a:t>Biskupi u zajedništvu i na čelu s papom čine crkveno učiteljstvo.</a:t>
            </a:r>
          </a:p>
          <a:p>
            <a:r>
              <a:rPr lang="hr-HR" dirty="0" smtClean="0"/>
              <a:t>Crkvena služba biskupa: kao nasljednici apostola posreduju nam katolički nauk, sakramente i zajedništvo vjere.</a:t>
            </a:r>
          </a:p>
          <a:p>
            <a:r>
              <a:rPr lang="hr-HR" dirty="0" smtClean="0"/>
              <a:t>Crkva posjeduje </a:t>
            </a:r>
            <a:r>
              <a:rPr lang="hr-HR" i="1" dirty="0" err="1" smtClean="0"/>
              <a:t>nezabludivost</a:t>
            </a:r>
            <a:r>
              <a:rPr lang="hr-HR" dirty="0" smtClean="0"/>
              <a:t> kad u ime Krista čuva, tumači i svjedoči Riječ Božju, te dijeli sakramente kao sredstva spasenja.</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500"/>
                                        <p:tgtEl>
                                          <p:spTgt spid="3">
                                            <p:txEl>
                                              <p:pRg st="1" end="1"/>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linds(horizontal)">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r-HR" dirty="0" smtClean="0"/>
              <a:t>Crkveni raskoli i ekumenizam</a:t>
            </a:r>
            <a:endParaRPr lang="hr-HR" dirty="0"/>
          </a:p>
        </p:txBody>
      </p:sp>
      <p:sp>
        <p:nvSpPr>
          <p:cNvPr id="3" name="Inhaltsplatzhalter 2"/>
          <p:cNvSpPr>
            <a:spLocks noGrp="1"/>
          </p:cNvSpPr>
          <p:nvPr>
            <p:ph idx="1"/>
          </p:nvPr>
        </p:nvSpPr>
        <p:spPr/>
        <p:txBody>
          <a:bodyPr>
            <a:normAutofit lnSpcReduction="10000"/>
          </a:bodyPr>
          <a:lstStyle/>
          <a:p>
            <a:r>
              <a:rPr lang="hr-HR" dirty="0" smtClean="0"/>
              <a:t>Crkveni sabori i jedinstvo vjere: prijepori oko nekih pitanja doveli su do isključenja nekih skupina iz Crkve.</a:t>
            </a:r>
          </a:p>
          <a:p>
            <a:r>
              <a:rPr lang="hr-HR" dirty="0" smtClean="0"/>
              <a:t>Istočni raskol: 1054.: različita teološka shvaćanja uloge Rimskog biskupa u Crkvi.</a:t>
            </a:r>
          </a:p>
          <a:p>
            <a:r>
              <a:rPr lang="hr-HR" dirty="0" smtClean="0"/>
              <a:t>Zapadni raskol: Reformacija i Martin </a:t>
            </a:r>
            <a:r>
              <a:rPr lang="hr-HR" dirty="0" err="1" smtClean="0"/>
              <a:t>Luther</a:t>
            </a:r>
            <a:r>
              <a:rPr lang="hr-HR" dirty="0" smtClean="0"/>
              <a:t> (1517.).</a:t>
            </a:r>
          </a:p>
          <a:p>
            <a:r>
              <a:rPr lang="hr-HR" dirty="0" smtClean="0"/>
              <a:t>Pod ekumenizmom podrazumijevamo sva nastojanja u smjeru postizanja jedinstva svih kršćana. </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500"/>
                                        <p:tgtEl>
                                          <p:spTgt spid="3">
                                            <p:txEl>
                                              <p:pRg st="1" end="1"/>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linds(horizontal)">
                                      <p:cBhvr>
                                        <p:cTn id="18" dur="500"/>
                                        <p:tgtEl>
                                          <p:spTgt spid="3">
                                            <p:txEl>
                                              <p:pRg st="2" end="2"/>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linds(horizontal)">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hr-HR"/>
          </a:p>
        </p:txBody>
      </p:sp>
      <p:sp>
        <p:nvSpPr>
          <p:cNvPr id="3" name="Inhaltsplatzhalter 2"/>
          <p:cNvSpPr>
            <a:spLocks noGrp="1"/>
          </p:cNvSpPr>
          <p:nvPr>
            <p:ph idx="1"/>
          </p:nvPr>
        </p:nvSpPr>
        <p:spPr/>
        <p:txBody>
          <a:bodyPr/>
          <a:lstStyle/>
          <a:p>
            <a:r>
              <a:rPr lang="hr-HR" b="1" dirty="0" smtClean="0"/>
              <a:t>Ekumenski dijalog</a:t>
            </a:r>
            <a:r>
              <a:rPr lang="hr-HR" dirty="0" smtClean="0"/>
              <a:t> na tri razine:</a:t>
            </a:r>
          </a:p>
          <a:p>
            <a:pPr marL="596646" indent="-514350">
              <a:buAutoNum type="alphaLcParenR"/>
            </a:pPr>
            <a:r>
              <a:rPr lang="hr-HR" i="1" dirty="0" smtClean="0"/>
              <a:t>doktrinarni:</a:t>
            </a:r>
            <a:r>
              <a:rPr lang="hr-HR" dirty="0" smtClean="0"/>
              <a:t> teološki stručnjaci raspravljaju o raznim spornim pitanjima;</a:t>
            </a:r>
          </a:p>
          <a:p>
            <a:pPr marL="596646" indent="-514350">
              <a:buAutoNum type="alphaLcParenR"/>
            </a:pPr>
            <a:r>
              <a:rPr lang="hr-HR" i="1" dirty="0" smtClean="0"/>
              <a:t>pastoralni</a:t>
            </a:r>
            <a:r>
              <a:rPr lang="hr-HR" dirty="0" smtClean="0"/>
              <a:t> (dijalog ljubavi): uspostava suradnje i izgradnja povjerenja, međusobni susreti, </a:t>
            </a:r>
            <a:r>
              <a:rPr lang="hr-HR" dirty="0" err="1" smtClean="0"/>
              <a:t>itd</a:t>
            </a:r>
            <a:r>
              <a:rPr lang="hr-HR" dirty="0" smtClean="0"/>
              <a:t>.</a:t>
            </a:r>
          </a:p>
          <a:p>
            <a:pPr marL="596646" indent="-514350">
              <a:buAutoNum type="alphaLcParenR"/>
            </a:pPr>
            <a:r>
              <a:rPr lang="hr-HR" i="1" dirty="0" smtClean="0"/>
              <a:t>duhovni dijalog</a:t>
            </a:r>
            <a:r>
              <a:rPr lang="hr-HR" dirty="0" smtClean="0"/>
              <a:t>: zajednička molitva za jedinstvo. Molitvena osmina (18.-25. siječnja).</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r-HR" dirty="0" smtClean="0"/>
              <a:t>Vjera bez teologije?</a:t>
            </a:r>
            <a:endParaRPr lang="hr-HR" dirty="0"/>
          </a:p>
        </p:txBody>
      </p:sp>
      <p:sp>
        <p:nvSpPr>
          <p:cNvPr id="3" name="Inhaltsplatzhalter 2"/>
          <p:cNvSpPr>
            <a:spLocks noGrp="1"/>
          </p:cNvSpPr>
          <p:nvPr>
            <p:ph idx="1"/>
          </p:nvPr>
        </p:nvSpPr>
        <p:spPr/>
        <p:txBody>
          <a:bodyPr>
            <a:normAutofit lnSpcReduction="10000"/>
          </a:bodyPr>
          <a:lstStyle/>
          <a:p>
            <a:endParaRPr lang="hr-HR" dirty="0" smtClean="0"/>
          </a:p>
          <a:p>
            <a:r>
              <a:rPr lang="hr-HR" dirty="0" smtClean="0"/>
              <a:t>Teologija </a:t>
            </a:r>
            <a:r>
              <a:rPr lang="hr-HR" i="1" dirty="0" smtClean="0"/>
              <a:t>nije suvišak </a:t>
            </a:r>
            <a:r>
              <a:rPr lang="hr-HR" dirty="0" smtClean="0"/>
              <a:t>vjeri, nesnošljiv napor do svećeništva, već nezaobilazni element kršćanstva.</a:t>
            </a:r>
          </a:p>
          <a:p>
            <a:r>
              <a:rPr lang="hr-HR" dirty="0" smtClean="0"/>
              <a:t>Teološki studij uključuje duhovni, znanstveni i pastoralni aspekt.</a:t>
            </a:r>
          </a:p>
          <a:p>
            <a:r>
              <a:rPr lang="hr-HR" dirty="0" smtClean="0"/>
              <a:t>Teologija je </a:t>
            </a:r>
            <a:r>
              <a:rPr lang="hr-HR" i="1" dirty="0" smtClean="0"/>
              <a:t>kritička refleksija</a:t>
            </a:r>
            <a:r>
              <a:rPr lang="hr-HR" dirty="0" smtClean="0"/>
              <a:t> vjere: ona ne dopušta da se vjera u Boga miješa s praznovjerjem, idolatrijom, moralizmom, ritualizmom, sentimentalizmom i </a:t>
            </a:r>
            <a:r>
              <a:rPr lang="hr-HR" dirty="0" err="1" smtClean="0"/>
              <a:t>sl</a:t>
            </a:r>
            <a:r>
              <a:rPr lang="hr-HR" dirty="0" smtClean="0"/>
              <a:t>. </a:t>
            </a:r>
          </a:p>
          <a:p>
            <a:endParaRPr lang="hr-HR" dirty="0" smtClean="0"/>
          </a:p>
          <a:p>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hr-HR"/>
          </a:p>
        </p:txBody>
      </p:sp>
      <p:sp>
        <p:nvSpPr>
          <p:cNvPr id="3" name="Inhaltsplatzhalter 2"/>
          <p:cNvSpPr>
            <a:spLocks noGrp="1"/>
          </p:cNvSpPr>
          <p:nvPr>
            <p:ph idx="1"/>
          </p:nvPr>
        </p:nvSpPr>
        <p:spPr/>
        <p:txBody>
          <a:bodyPr>
            <a:normAutofit/>
          </a:bodyPr>
          <a:lstStyle/>
          <a:p>
            <a:r>
              <a:rPr lang="hr-HR" dirty="0" smtClean="0"/>
              <a:t>Neki smatraju da akademska teologija ometa </a:t>
            </a:r>
            <a:r>
              <a:rPr lang="hr-HR" i="1" dirty="0" smtClean="0"/>
              <a:t>jednostavnost govora </a:t>
            </a:r>
            <a:r>
              <a:rPr lang="hr-HR" dirty="0" smtClean="0"/>
              <a:t>o Bogu: teolozi ‘kompliciraju’ govor o Bogu. </a:t>
            </a:r>
            <a:r>
              <a:rPr lang="hr-HR" dirty="0" err="1" smtClean="0"/>
              <a:t>Antiteološki</a:t>
            </a:r>
            <a:r>
              <a:rPr lang="hr-HR" dirty="0" smtClean="0"/>
              <a:t> i antiintelektualno usmjereni </a:t>
            </a:r>
            <a:r>
              <a:rPr lang="hr-HR" dirty="0" err="1" smtClean="0"/>
              <a:t>duhovnjaci</a:t>
            </a:r>
            <a:r>
              <a:rPr lang="hr-HR" dirty="0" smtClean="0"/>
              <a:t>…</a:t>
            </a:r>
          </a:p>
          <a:p>
            <a:r>
              <a:rPr lang="hr-HR" dirty="0" smtClean="0"/>
              <a:t>Za govor o Bogu treba se </a:t>
            </a:r>
            <a:r>
              <a:rPr lang="hr-HR" b="1" i="1" dirty="0" smtClean="0"/>
              <a:t>stalno osposobljavati i pripremati</a:t>
            </a:r>
            <a:r>
              <a:rPr lang="hr-HR" dirty="0" smtClean="0"/>
              <a:t>:  </a:t>
            </a:r>
            <a:r>
              <a:rPr lang="hr-HR" i="1" dirty="0" smtClean="0"/>
              <a:t>razlikovati</a:t>
            </a:r>
            <a:r>
              <a:rPr lang="hr-HR" dirty="0" smtClean="0"/>
              <a:t> između </a:t>
            </a:r>
            <a:r>
              <a:rPr lang="hr-HR" i="1" dirty="0" smtClean="0"/>
              <a:t>redovnog</a:t>
            </a:r>
            <a:r>
              <a:rPr lang="hr-HR" dirty="0" smtClean="0"/>
              <a:t> naviještanja i </a:t>
            </a:r>
            <a:r>
              <a:rPr lang="hr-HR" i="1" dirty="0" smtClean="0"/>
              <a:t>granične</a:t>
            </a:r>
            <a:r>
              <a:rPr lang="hr-HR" dirty="0" smtClean="0"/>
              <a:t> situacije svjedočenja vjere (</a:t>
            </a:r>
            <a:r>
              <a:rPr lang="hr-HR" dirty="0" err="1" smtClean="0"/>
              <a:t>usp</a:t>
            </a:r>
            <a:r>
              <a:rPr lang="hr-HR" dirty="0" smtClean="0"/>
              <a:t>. Mt 10, 16-25).</a:t>
            </a:r>
          </a:p>
          <a:p>
            <a:endParaRPr lang="hr-HR" dirty="0" smtClean="0"/>
          </a:p>
          <a:p>
            <a:endParaRPr lang="hr-H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hr-HR" dirty="0" smtClean="0"/>
              <a:t>Proročka/kritička zadaća teologije</a:t>
            </a:r>
            <a:endParaRPr lang="hr-HR" dirty="0"/>
          </a:p>
        </p:txBody>
      </p:sp>
      <p:sp>
        <p:nvSpPr>
          <p:cNvPr id="3" name="Inhaltsplatzhalter 2"/>
          <p:cNvSpPr>
            <a:spLocks noGrp="1"/>
          </p:cNvSpPr>
          <p:nvPr>
            <p:ph idx="1"/>
          </p:nvPr>
        </p:nvSpPr>
        <p:spPr/>
        <p:txBody>
          <a:bodyPr>
            <a:normAutofit lnSpcReduction="10000"/>
          </a:bodyPr>
          <a:lstStyle/>
          <a:p>
            <a:r>
              <a:rPr lang="hr-HR" dirty="0" smtClean="0"/>
              <a:t>Tri </a:t>
            </a:r>
            <a:r>
              <a:rPr lang="hr-HR" b="1" i="1" dirty="0" smtClean="0"/>
              <a:t>velike idolatrije</a:t>
            </a:r>
            <a:r>
              <a:rPr lang="hr-HR" dirty="0" smtClean="0"/>
              <a:t> našega doba: </a:t>
            </a:r>
          </a:p>
          <a:p>
            <a:pPr marL="596646" indent="-514350">
              <a:buAutoNum type="alphaLcParenR"/>
            </a:pPr>
            <a:r>
              <a:rPr lang="hr-HR" i="1" dirty="0" smtClean="0"/>
              <a:t>idolatrija politike</a:t>
            </a:r>
            <a:r>
              <a:rPr lang="hr-HR" dirty="0" smtClean="0"/>
              <a:t> koja je nastanjena idolima i vodi se logikom volje za moću (Nietzsche)</a:t>
            </a:r>
          </a:p>
          <a:p>
            <a:pPr marL="596646" indent="-514350">
              <a:buAutoNum type="alphaLcParenR"/>
            </a:pPr>
            <a:r>
              <a:rPr lang="hr-HR" i="1" dirty="0" smtClean="0"/>
              <a:t>kapitalizam kao religija</a:t>
            </a:r>
            <a:r>
              <a:rPr lang="hr-HR" dirty="0" smtClean="0"/>
              <a:t>: štuje kumir dobiti, koristoljublja, ničim ograničena tržišta i </a:t>
            </a:r>
            <a:r>
              <a:rPr lang="hr-HR" dirty="0" smtClean="0"/>
              <a:t>utrku </a:t>
            </a:r>
            <a:r>
              <a:rPr lang="hr-HR" dirty="0" smtClean="0"/>
              <a:t>za bogatstvom (Marx); </a:t>
            </a:r>
          </a:p>
          <a:p>
            <a:pPr marL="596646" indent="-514350">
              <a:buAutoNum type="alphaLcParenR"/>
            </a:pPr>
            <a:r>
              <a:rPr lang="hr-HR" i="1" dirty="0" smtClean="0"/>
              <a:t>idolatrija užitka i zabave</a:t>
            </a:r>
            <a:r>
              <a:rPr lang="hr-HR" dirty="0" smtClean="0"/>
              <a:t>, ukinuli smo sve zabrane, tabu-teme i svete toteme u podsvijesti (Freud). Kultura površnosti.</a:t>
            </a:r>
          </a:p>
          <a:p>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500"/>
                                        <p:tgtEl>
                                          <p:spTgt spid="3">
                                            <p:txEl>
                                              <p:pRg st="1" end="1"/>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linds(horizontal)">
                                      <p:cBhvr>
                                        <p:cTn id="18" dur="500"/>
                                        <p:tgtEl>
                                          <p:spTgt spid="3">
                                            <p:txEl>
                                              <p:pRg st="2" end="2"/>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linds(horizontal)">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r-HR" dirty="0" smtClean="0"/>
              <a:t>Kritika religije</a:t>
            </a:r>
            <a:endParaRPr lang="hr-HR" dirty="0"/>
          </a:p>
        </p:txBody>
      </p:sp>
      <p:sp>
        <p:nvSpPr>
          <p:cNvPr id="3" name="Inhaltsplatzhalter 2"/>
          <p:cNvSpPr>
            <a:spLocks noGrp="1"/>
          </p:cNvSpPr>
          <p:nvPr>
            <p:ph idx="1"/>
          </p:nvPr>
        </p:nvSpPr>
        <p:spPr/>
        <p:txBody>
          <a:bodyPr>
            <a:normAutofit lnSpcReduction="10000"/>
          </a:bodyPr>
          <a:lstStyle/>
          <a:p>
            <a:r>
              <a:rPr lang="hr-HR" b="1" dirty="0" smtClean="0"/>
              <a:t>Feuerbach</a:t>
            </a:r>
            <a:r>
              <a:rPr lang="hr-HR" dirty="0" smtClean="0"/>
              <a:t>:  Bogovi su iluzije koje su nastale iz čovjekovih želja;</a:t>
            </a:r>
          </a:p>
          <a:p>
            <a:r>
              <a:rPr lang="hr-HR" b="1" dirty="0" smtClean="0"/>
              <a:t>Marx</a:t>
            </a:r>
            <a:r>
              <a:rPr lang="hr-HR" dirty="0" smtClean="0"/>
              <a:t>: Religija pomaže prevladavanju ljudske i društvene bijede. Ona je indirektan protest protiv te situacije, ali tako što se pouzdaje u ono onostrano;</a:t>
            </a:r>
          </a:p>
          <a:p>
            <a:r>
              <a:rPr lang="hr-HR" b="1" dirty="0" smtClean="0"/>
              <a:t>Freud</a:t>
            </a:r>
            <a:r>
              <a:rPr lang="hr-HR" dirty="0" smtClean="0"/>
              <a:t>: Personalizirajući Bog je preuveličani otac, a religiozna vjera izraz kompleksa oca – drugim riječima djetinja iluzija;</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r-HR" dirty="0" smtClean="0"/>
              <a:t>Odnos teologije i znanosti</a:t>
            </a:r>
            <a:endParaRPr lang="hr-HR" dirty="0"/>
          </a:p>
        </p:txBody>
      </p:sp>
      <p:sp>
        <p:nvSpPr>
          <p:cNvPr id="3" name="Inhaltsplatzhalter 2"/>
          <p:cNvSpPr>
            <a:spLocks noGrp="1"/>
          </p:cNvSpPr>
          <p:nvPr>
            <p:ph idx="1"/>
          </p:nvPr>
        </p:nvSpPr>
        <p:spPr/>
        <p:txBody>
          <a:bodyPr>
            <a:normAutofit/>
          </a:bodyPr>
          <a:lstStyle/>
          <a:p>
            <a:endParaRPr lang="hr-HR" dirty="0" smtClean="0"/>
          </a:p>
          <a:p>
            <a:r>
              <a:rPr lang="hr-HR" dirty="0" smtClean="0"/>
              <a:t>Tri ‘epohalna događaja’ koja su uzrokovala sukob između znanstvenog i kršćanskog pogleda na svijet:  a) stvaranje ‘nove astronomije’ i slučaj Galileja; b) mehanicističko shvaćanje svemira kroz oblikovanje </a:t>
            </a:r>
            <a:r>
              <a:rPr lang="hr-HR" dirty="0" err="1" smtClean="0"/>
              <a:t>Newtonove</a:t>
            </a:r>
            <a:r>
              <a:rPr lang="hr-HR" dirty="0" smtClean="0"/>
              <a:t> misli i deizma; te c) pitanje o podrijetlu vrsta, </a:t>
            </a:r>
            <a:r>
              <a:rPr lang="hr-HR" dirty="0" err="1" smtClean="0"/>
              <a:t>tj</a:t>
            </a:r>
            <a:r>
              <a:rPr lang="hr-HR" dirty="0" smtClean="0"/>
              <a:t>. čovjeka, Charlesa Darwina.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hr-HR"/>
          </a:p>
        </p:txBody>
      </p:sp>
      <p:sp>
        <p:nvSpPr>
          <p:cNvPr id="3" name="Inhaltsplatzhalter 2"/>
          <p:cNvSpPr>
            <a:spLocks noGrp="1"/>
          </p:cNvSpPr>
          <p:nvPr>
            <p:ph idx="1"/>
          </p:nvPr>
        </p:nvSpPr>
        <p:spPr/>
        <p:txBody>
          <a:bodyPr/>
          <a:lstStyle/>
          <a:p>
            <a:r>
              <a:rPr lang="hr-HR" b="1" i="1" dirty="0" smtClean="0"/>
              <a:t>Vjera i evolucija</a:t>
            </a:r>
            <a:r>
              <a:rPr lang="hr-HR" dirty="0" smtClean="0"/>
              <a:t>: teorija evolucije tvrdi da postoji linija koja bi vodila od životinje do nastanka čovjeka; u tom smislu čovjek bi u svom </a:t>
            </a:r>
            <a:r>
              <a:rPr lang="hr-HR" i="1" dirty="0" smtClean="0"/>
              <a:t>tjelesnom</a:t>
            </a:r>
            <a:r>
              <a:rPr lang="hr-HR" dirty="0" smtClean="0"/>
              <a:t> ustrojstvu imao biološko podrijetlo. </a:t>
            </a:r>
          </a:p>
          <a:p>
            <a:r>
              <a:rPr lang="hr-HR" dirty="0" smtClean="0"/>
              <a:t>Svaki </a:t>
            </a:r>
            <a:r>
              <a:rPr lang="hr-HR" i="1" dirty="0" smtClean="0"/>
              <a:t>prividni</a:t>
            </a:r>
            <a:r>
              <a:rPr lang="hr-HR" dirty="0" smtClean="0"/>
              <a:t> dokaz u prilog evolucije dade se i drukčije objasniti; radi se o interpretacijama i vjeri u samoorganizaciju materije i svemoć slučaja.</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hr-HR" dirty="0"/>
          </a:p>
        </p:txBody>
      </p:sp>
      <p:sp>
        <p:nvSpPr>
          <p:cNvPr id="3" name="Inhaltsplatzhalter 2"/>
          <p:cNvSpPr>
            <a:spLocks noGrp="1"/>
          </p:cNvSpPr>
          <p:nvPr>
            <p:ph idx="1"/>
          </p:nvPr>
        </p:nvSpPr>
        <p:spPr/>
        <p:txBody>
          <a:bodyPr>
            <a:normAutofit fontScale="92500"/>
          </a:bodyPr>
          <a:lstStyle/>
          <a:p>
            <a:r>
              <a:rPr lang="hr-HR" b="1" i="1" dirty="0" err="1" smtClean="0"/>
              <a:t>Darwinizam</a:t>
            </a:r>
            <a:r>
              <a:rPr lang="hr-HR" dirty="0" smtClean="0"/>
              <a:t>: pokret usmjeren protiv crkvenog učenja o stvaranju. On svaki pokušaj koji uključuje kozmičku inteligenciju ili Boga smatra </a:t>
            </a:r>
            <a:r>
              <a:rPr lang="hr-HR" dirty="0" err="1" smtClean="0"/>
              <a:t>pseudoznanost</a:t>
            </a:r>
            <a:r>
              <a:rPr lang="hr-HR" dirty="0" smtClean="0"/>
              <a:t>. </a:t>
            </a:r>
          </a:p>
          <a:p>
            <a:r>
              <a:rPr lang="hr-HR" b="1" i="1" dirty="0" smtClean="0"/>
              <a:t>Inteligentni dizajn</a:t>
            </a:r>
            <a:r>
              <a:rPr lang="hr-HR" dirty="0" smtClean="0"/>
              <a:t>: pokušaj da se evolucija i stvaranja povežu u smislu da se Božji stvarateljski čin može protezati preko čitavog vremenskog razdoblja evolutivnog razvoja. Bog je stvoritelj sveukupne evolucije. </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r-HR" dirty="0" smtClean="0"/>
              <a:t>Holistički pogled</a:t>
            </a:r>
            <a:endParaRPr lang="hr-HR" dirty="0"/>
          </a:p>
        </p:txBody>
      </p:sp>
      <p:sp>
        <p:nvSpPr>
          <p:cNvPr id="3" name="Inhaltsplatzhalter 2"/>
          <p:cNvSpPr>
            <a:spLocks noGrp="1"/>
          </p:cNvSpPr>
          <p:nvPr>
            <p:ph idx="1"/>
          </p:nvPr>
        </p:nvSpPr>
        <p:spPr/>
        <p:txBody>
          <a:bodyPr>
            <a:normAutofit fontScale="92500" lnSpcReduction="10000"/>
          </a:bodyPr>
          <a:lstStyle/>
          <a:p>
            <a:r>
              <a:rPr lang="hr-HR" b="1" i="1" dirty="0" err="1" smtClean="0"/>
              <a:t>Holon</a:t>
            </a:r>
            <a:r>
              <a:rPr lang="hr-HR" dirty="0" smtClean="0"/>
              <a:t> je grčka riječ koja znači cjelinu, ali takvu koja ne postoji samo za sebe već je uvijek dio neke veće cjeline. </a:t>
            </a:r>
          </a:p>
          <a:p>
            <a:r>
              <a:rPr lang="hr-HR" b="1" i="1" dirty="0" smtClean="0"/>
              <a:t>Hologram</a:t>
            </a:r>
            <a:r>
              <a:rPr lang="hr-HR" dirty="0" smtClean="0"/>
              <a:t> (</a:t>
            </a:r>
            <a:r>
              <a:rPr lang="hr-HR" dirty="0" err="1" smtClean="0"/>
              <a:t>hólos</a:t>
            </a:r>
            <a:r>
              <a:rPr lang="hr-HR" dirty="0" smtClean="0"/>
              <a:t> – čitav, sav; </a:t>
            </a:r>
            <a:r>
              <a:rPr lang="hr-HR" dirty="0" err="1" smtClean="0"/>
              <a:t>gráfo</a:t>
            </a:r>
            <a:r>
              <a:rPr lang="hr-HR" dirty="0" smtClean="0"/>
              <a:t> – pišem): trodimenzionalna predodžba; </a:t>
            </a:r>
            <a:r>
              <a:rPr lang="hr-HR" dirty="0" err="1" smtClean="0"/>
              <a:t>kvantnomehaničko</a:t>
            </a:r>
            <a:r>
              <a:rPr lang="hr-HR" dirty="0" smtClean="0"/>
              <a:t> objašnjenje stvarnosti prema kojemu je materijalni univerzum golemi vremensko-prostorni hologram, a njegova se ukupnost nalazi u svakom dijelu, što vodi shvaćanju da svaki trenutak – prošli, sadašnji i mogući – postoje istodobno. </a:t>
            </a:r>
          </a:p>
          <a:p>
            <a:pPr>
              <a:buNone/>
            </a:pPr>
            <a:endParaRPr lang="hr-HR" dirty="0" smtClean="0"/>
          </a:p>
          <a:p>
            <a:endParaRPr lang="hr-HR" dirty="0" smtClean="0"/>
          </a:p>
          <a:p>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hr-HR"/>
          </a:p>
        </p:txBody>
      </p:sp>
      <p:sp>
        <p:nvSpPr>
          <p:cNvPr id="3" name="Inhaltsplatzhalter 2"/>
          <p:cNvSpPr>
            <a:spLocks noGrp="1"/>
          </p:cNvSpPr>
          <p:nvPr>
            <p:ph idx="1"/>
          </p:nvPr>
        </p:nvSpPr>
        <p:spPr/>
        <p:txBody>
          <a:bodyPr/>
          <a:lstStyle/>
          <a:p>
            <a:r>
              <a:rPr lang="hr-HR" b="1" i="1" dirty="0" smtClean="0"/>
              <a:t>Holografsko opažanje</a:t>
            </a:r>
            <a:r>
              <a:rPr lang="hr-HR" dirty="0" smtClean="0"/>
              <a:t>: shvaćanje da sve opažamo u sadašnjem trenutku, u našem osobnom polju, međusobno povezano sa svime, dio svega i u suradnji sa svime; </a:t>
            </a:r>
          </a:p>
          <a:p>
            <a:r>
              <a:rPr lang="hr-HR" b="1" i="1" dirty="0" smtClean="0"/>
              <a:t>Četiri izazova</a:t>
            </a:r>
            <a:r>
              <a:rPr lang="hr-HR" dirty="0" smtClean="0"/>
              <a:t> za teologiju: izazovu paleontologije, izazovu genetike, izazovu neurobiologije i izazovu kozmologije;</a:t>
            </a:r>
          </a:p>
          <a:p>
            <a:endParaRPr lang="hr-HR" dirty="0" smtClean="0"/>
          </a:p>
          <a:p>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hr-HR"/>
          </a:p>
        </p:txBody>
      </p:sp>
      <p:sp>
        <p:nvSpPr>
          <p:cNvPr id="3" name="Inhaltsplatzhalter 2"/>
          <p:cNvSpPr>
            <a:spLocks noGrp="1"/>
          </p:cNvSpPr>
          <p:nvPr>
            <p:ph idx="1"/>
          </p:nvPr>
        </p:nvSpPr>
        <p:spPr/>
        <p:txBody>
          <a:bodyPr>
            <a:normAutofit lnSpcReduction="10000"/>
          </a:bodyPr>
          <a:lstStyle/>
          <a:p>
            <a:r>
              <a:rPr lang="hr-HR" i="1" dirty="0" smtClean="0"/>
              <a:t>Izazov paleontologije</a:t>
            </a:r>
            <a:r>
              <a:rPr lang="hr-HR" dirty="0" smtClean="0"/>
              <a:t>: povezanost svih živih bića na zemlji (duga evolucija, prirodni odabir i mutacije). </a:t>
            </a:r>
            <a:r>
              <a:rPr lang="hr-HR" dirty="0" err="1" smtClean="0"/>
              <a:t>Pojavak</a:t>
            </a:r>
            <a:r>
              <a:rPr lang="hr-HR" dirty="0" smtClean="0"/>
              <a:t> inteligencije, svijesti, samosvijesti, savjesti ne daju se shvatiti samo iz razvitka materijalnog supstrata (živci, mozak).</a:t>
            </a:r>
          </a:p>
          <a:p>
            <a:r>
              <a:rPr lang="hr-HR" i="1" dirty="0" smtClean="0"/>
              <a:t>Izazov genetike</a:t>
            </a:r>
            <a:r>
              <a:rPr lang="hr-HR" dirty="0" smtClean="0"/>
              <a:t>: zadivljujuća složenost ljudskog genoma nije rezultat igre slučaja i nužnosti. Geni ne dokidaju ljudsku slobodu i odgovornost.</a:t>
            </a:r>
          </a:p>
          <a:p>
            <a:endParaRPr lang="hr-HR" dirty="0" smtClean="0"/>
          </a:p>
          <a:p>
            <a:endParaRPr lang="hr-H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435608" y="357166"/>
            <a:ext cx="7498080" cy="5891234"/>
          </a:xfrm>
        </p:spPr>
        <p:txBody>
          <a:bodyPr>
            <a:normAutofit/>
          </a:bodyPr>
          <a:lstStyle/>
          <a:p>
            <a:r>
              <a:rPr lang="hr-HR" i="1" dirty="0" smtClean="0"/>
              <a:t>Izazov neurobiologije</a:t>
            </a:r>
            <a:r>
              <a:rPr lang="hr-HR" dirty="0" smtClean="0"/>
              <a:t>: misao to je mozak. Duh je mozak, a mozak je robot. Biologija ne može doprijeti do izvornog jedinstva ljudskog bića. </a:t>
            </a:r>
          </a:p>
          <a:p>
            <a:r>
              <a:rPr lang="hr-HR" i="1" dirty="0" smtClean="0"/>
              <a:t>Kozmološki izazov</a:t>
            </a:r>
            <a:r>
              <a:rPr lang="hr-HR" dirty="0" smtClean="0"/>
              <a:t>: znanstvena vizija kozmosa, evolutivni svemir.  </a:t>
            </a:r>
            <a:r>
              <a:rPr lang="hr-HR" dirty="0" err="1" smtClean="0"/>
              <a:t>Antropično</a:t>
            </a:r>
            <a:r>
              <a:rPr lang="hr-HR" dirty="0" smtClean="0"/>
              <a:t> načelo: svemir mora imati takva svojstva koja su kompatibilna s našom egzistencijom.</a:t>
            </a:r>
          </a:p>
          <a:p>
            <a:endParaRPr lang="hr-HR" dirty="0" smtClean="0"/>
          </a:p>
          <a:p>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r>
              <a:rPr lang="hr-HR" dirty="0" smtClean="0"/>
              <a:t>Teologija ne smije promatrati znanost kao izvor straha ili opasnost, nego mora imati na umu da je svako izvorno znanstveno istraživanje duhovni i misaoni napor koji je usmjeren </a:t>
            </a:r>
            <a:r>
              <a:rPr lang="hr-HR" b="1" i="1" dirty="0" smtClean="0"/>
              <a:t>na traženje istine.</a:t>
            </a:r>
            <a:r>
              <a:rPr lang="hr-HR" dirty="0" smtClean="0"/>
              <a:t> </a:t>
            </a:r>
          </a:p>
          <a:p>
            <a:r>
              <a:rPr lang="hr-HR" dirty="0" smtClean="0"/>
              <a:t>Znanstvena misao, ako poštuje svoju metodu, mora </a:t>
            </a:r>
            <a:r>
              <a:rPr lang="hr-HR" b="1" i="1" dirty="0" smtClean="0"/>
              <a:t>biti otvorena</a:t>
            </a:r>
            <a:r>
              <a:rPr lang="hr-HR" dirty="0" smtClean="0"/>
              <a:t> filozofskom načinu mišljenja i religijskim pitanjima. </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hr-HR" dirty="0" smtClean="0"/>
              <a:t>Teologija i ekologija</a:t>
            </a:r>
            <a:endParaRPr lang="hr-HR" dirty="0"/>
          </a:p>
        </p:txBody>
      </p:sp>
      <p:sp>
        <p:nvSpPr>
          <p:cNvPr id="3" name="Inhaltsplatzhalter 2"/>
          <p:cNvSpPr>
            <a:spLocks noGrp="1"/>
          </p:cNvSpPr>
          <p:nvPr>
            <p:ph idx="1"/>
          </p:nvPr>
        </p:nvSpPr>
        <p:spPr/>
        <p:txBody>
          <a:bodyPr>
            <a:normAutofit/>
          </a:bodyPr>
          <a:lstStyle/>
          <a:p>
            <a:pPr>
              <a:buNone/>
            </a:pPr>
            <a:endParaRPr lang="hr-HR" dirty="0" smtClean="0"/>
          </a:p>
          <a:p>
            <a:r>
              <a:rPr lang="hr-HR" dirty="0" smtClean="0"/>
              <a:t>Enciklika pape Franje, </a:t>
            </a:r>
            <a:r>
              <a:rPr lang="hr-HR" dirty="0" err="1" smtClean="0"/>
              <a:t>Laudato</a:t>
            </a:r>
            <a:r>
              <a:rPr lang="hr-HR" dirty="0" smtClean="0"/>
              <a:t> si’, o brizi za zajednički dom: poziva kršćane da preuzmu </a:t>
            </a:r>
            <a:r>
              <a:rPr lang="hr-HR" i="1" dirty="0" smtClean="0"/>
              <a:t>odgovornost</a:t>
            </a:r>
            <a:r>
              <a:rPr lang="hr-HR" dirty="0" smtClean="0"/>
              <a:t> za zemlju jer je skrb za sve stvoreno sastavni dio kršćanske vjere.</a:t>
            </a:r>
          </a:p>
          <a:p>
            <a:r>
              <a:rPr lang="hr-HR" i="1" dirty="0" smtClean="0"/>
              <a:t>Ekološko obraćenje</a:t>
            </a:r>
            <a:r>
              <a:rPr lang="hr-HR" dirty="0" smtClean="0"/>
              <a:t>: promicati ekološku mudrost, duhovnost, kreposti…</a:t>
            </a:r>
          </a:p>
          <a:p>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r-HR" dirty="0" smtClean="0"/>
              <a:t>Poslanje teologa laika</a:t>
            </a:r>
            <a:endParaRPr lang="hr-HR" dirty="0"/>
          </a:p>
        </p:txBody>
      </p:sp>
      <p:sp>
        <p:nvSpPr>
          <p:cNvPr id="3" name="Inhaltsplatzhalter 2"/>
          <p:cNvSpPr>
            <a:spLocks noGrp="1"/>
          </p:cNvSpPr>
          <p:nvPr>
            <p:ph idx="1"/>
          </p:nvPr>
        </p:nvSpPr>
        <p:spPr/>
        <p:txBody>
          <a:bodyPr/>
          <a:lstStyle/>
          <a:p>
            <a:r>
              <a:rPr lang="hr-HR" dirty="0" smtClean="0"/>
              <a:t>Laici su p</a:t>
            </a:r>
            <a:r>
              <a:rPr lang="hr-HR" dirty="0" smtClean="0"/>
              <a:t>ozvani </a:t>
            </a:r>
            <a:r>
              <a:rPr lang="hr-HR" dirty="0" smtClean="0"/>
              <a:t>ulaziti u </a:t>
            </a:r>
            <a:r>
              <a:rPr lang="hr-HR" i="1" dirty="0" smtClean="0"/>
              <a:t>dijalog s društvenim elitama</a:t>
            </a:r>
            <a:r>
              <a:rPr lang="hr-HR" dirty="0" smtClean="0"/>
              <a:t>: sa svima onima koji stvaraju kulturu mišljenja, vrijednosni mentalitet, ekonomiju i politiku jednoga društva.</a:t>
            </a:r>
          </a:p>
          <a:p>
            <a:r>
              <a:rPr lang="hr-HR" i="1" dirty="0" smtClean="0"/>
              <a:t>Teološko svjedočenje laika:</a:t>
            </a:r>
            <a:r>
              <a:rPr lang="hr-HR" dirty="0" smtClean="0"/>
              <a:t> u školama, savjetovalištima, u medijima, ustanovama civilnoga društva, politici, istraživačkim centrima, na sveučilištu…</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hr-HR"/>
          </a:p>
        </p:txBody>
      </p:sp>
      <p:sp>
        <p:nvSpPr>
          <p:cNvPr id="3" name="Inhaltsplatzhalter 2"/>
          <p:cNvSpPr>
            <a:spLocks noGrp="1"/>
          </p:cNvSpPr>
          <p:nvPr>
            <p:ph idx="1"/>
          </p:nvPr>
        </p:nvSpPr>
        <p:spPr/>
        <p:txBody>
          <a:bodyPr>
            <a:normAutofit lnSpcReduction="10000"/>
          </a:bodyPr>
          <a:lstStyle/>
          <a:p>
            <a:r>
              <a:rPr lang="hr-HR" b="1" dirty="0" smtClean="0"/>
              <a:t>Nietzsche</a:t>
            </a:r>
            <a:r>
              <a:rPr lang="hr-HR" dirty="0" smtClean="0"/>
              <a:t>: Religija – a osobito kršćanstvo – sprečava život. Moderni čovjek je “ubio” Boga, a na njegovo mjesto stupio je nihilizam – uvid da ne postoji apsolutni smisao i cilj.</a:t>
            </a:r>
            <a:endParaRPr lang="hr-HR" smtClean="0"/>
          </a:p>
          <a:p>
            <a:r>
              <a:rPr lang="hr-HR" b="1" smtClean="0"/>
              <a:t>Analitička </a:t>
            </a:r>
            <a:r>
              <a:rPr lang="hr-HR" b="1" dirty="0" smtClean="0"/>
              <a:t>filozofija religije</a:t>
            </a:r>
            <a:r>
              <a:rPr lang="hr-HR" dirty="0" smtClean="0"/>
              <a:t>: Bog nije riječ kojoj nešto odgovara na području empirijskog iskustva. Govor o Bogu utoliko je besmislen jer ostaje </a:t>
            </a:r>
            <a:r>
              <a:rPr lang="hr-HR" dirty="0" err="1" smtClean="0"/>
              <a:t>neprovjerljiv</a:t>
            </a:r>
            <a:r>
              <a:rPr lang="hr-HR" dirty="0" smtClean="0"/>
              <a:t>.</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r-HR" dirty="0" smtClean="0"/>
              <a:t>PITANJA ZA ISPIT</a:t>
            </a:r>
            <a:endParaRPr lang="hr-HR" dirty="0"/>
          </a:p>
        </p:txBody>
      </p:sp>
      <p:sp>
        <p:nvSpPr>
          <p:cNvPr id="3" name="Inhaltsplatzhalter 2"/>
          <p:cNvSpPr>
            <a:spLocks noGrp="1"/>
          </p:cNvSpPr>
          <p:nvPr>
            <p:ph idx="1"/>
          </p:nvPr>
        </p:nvSpPr>
        <p:spPr/>
        <p:txBody>
          <a:bodyPr>
            <a:normAutofit fontScale="85000" lnSpcReduction="20000"/>
          </a:bodyPr>
          <a:lstStyle/>
          <a:p>
            <a:endParaRPr lang="hr-HR" dirty="0" smtClean="0"/>
          </a:p>
          <a:p>
            <a:r>
              <a:rPr lang="hr-HR" dirty="0" smtClean="0"/>
              <a:t>Koji je cilj i svrha kolegija Uvod u misterij Krista i povijest spasenja?</a:t>
            </a:r>
          </a:p>
          <a:p>
            <a:r>
              <a:rPr lang="hr-HR" dirty="0" smtClean="0"/>
              <a:t>Opiši društveni kontekst u kojem se nalazi kršćanska vjera danas? </a:t>
            </a:r>
          </a:p>
          <a:p>
            <a:r>
              <a:rPr lang="hr-HR" dirty="0" smtClean="0"/>
              <a:t>Koje je značenje Drugoga vatikanskog koncila: trostruka orijentacija;</a:t>
            </a:r>
          </a:p>
          <a:p>
            <a:r>
              <a:rPr lang="hr-HR" dirty="0" smtClean="0"/>
              <a:t>Opiši povijest riječi “teologija”; kada je nastala kao akademska disciplina i koji je njezin odnos prema vjeri i razumu.</a:t>
            </a:r>
          </a:p>
          <a:p>
            <a:r>
              <a:rPr lang="hr-HR" dirty="0" smtClean="0"/>
              <a:t>Koja su osnovne odrednice kršćanske antropologije? </a:t>
            </a:r>
          </a:p>
          <a:p>
            <a:endParaRPr lang="hr-H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435608" y="500042"/>
            <a:ext cx="7498080" cy="5748358"/>
          </a:xfrm>
        </p:spPr>
        <p:txBody>
          <a:bodyPr>
            <a:normAutofit/>
          </a:bodyPr>
          <a:lstStyle/>
          <a:p>
            <a:pPr>
              <a:buNone/>
            </a:pPr>
            <a:endParaRPr lang="hr-HR" dirty="0" smtClean="0"/>
          </a:p>
          <a:p>
            <a:r>
              <a:rPr lang="hr-HR" dirty="0" smtClean="0"/>
              <a:t>Kakva je struktura ljudske osjetilne i ljudske razumske spoznaje;</a:t>
            </a:r>
          </a:p>
          <a:p>
            <a:r>
              <a:rPr lang="hr-HR" dirty="0" smtClean="0"/>
              <a:t>Što je analogija; vrste analogije i kakav pojam može biti;</a:t>
            </a:r>
          </a:p>
          <a:p>
            <a:r>
              <a:rPr lang="hr-HR" dirty="0" smtClean="0"/>
              <a:t>Objasni izričaj: misterij Krista;</a:t>
            </a:r>
          </a:p>
          <a:p>
            <a:r>
              <a:rPr lang="hr-HR" dirty="0" smtClean="0"/>
              <a:t>Objasni izričaj: povijest spasenja;</a:t>
            </a:r>
          </a:p>
          <a:p>
            <a:r>
              <a:rPr lang="hr-HR" dirty="0" smtClean="0"/>
              <a:t>Što znači da je čovjek – biće transcendencije: nabroji neka mjesta događaja samo-transcendencije;</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500"/>
                                        <p:tgtEl>
                                          <p:spTgt spid="3">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linds(horizontal)">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435608" y="428604"/>
            <a:ext cx="7498080" cy="5819796"/>
          </a:xfrm>
        </p:spPr>
        <p:txBody>
          <a:bodyPr>
            <a:normAutofit/>
          </a:bodyPr>
          <a:lstStyle/>
          <a:p>
            <a:r>
              <a:rPr lang="hr-HR" dirty="0" smtClean="0"/>
              <a:t>Koje je značenje principa uzročnosti i koji su putovi do Boga iz izvanjskog svijeta?</a:t>
            </a:r>
          </a:p>
          <a:p>
            <a:r>
              <a:rPr lang="hr-HR" dirty="0" smtClean="0"/>
              <a:t>Nabroji različita shvaćanja odnosa između Boga i svijeta?</a:t>
            </a:r>
          </a:p>
          <a:p>
            <a:r>
              <a:rPr lang="hr-HR" dirty="0" smtClean="0"/>
              <a:t>Što je to biblijska prapovijest i što karakterizira hebrejski način razmišljanja? </a:t>
            </a:r>
          </a:p>
          <a:p>
            <a:r>
              <a:rPr lang="hr-HR" dirty="0" smtClean="0"/>
              <a:t>Objasni što se misli pod “istočnim grijehom”?</a:t>
            </a:r>
          </a:p>
          <a:p>
            <a:r>
              <a:rPr lang="hr-HR" dirty="0" smtClean="0"/>
              <a:t>U čemu se sastoji čovjekova ugroženost i potreba za spasenjem?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435608" y="357166"/>
            <a:ext cx="7498080" cy="5891234"/>
          </a:xfrm>
        </p:spPr>
        <p:txBody>
          <a:bodyPr/>
          <a:lstStyle/>
          <a:p>
            <a:endParaRPr lang="hr-HR" dirty="0" smtClean="0"/>
          </a:p>
          <a:p>
            <a:r>
              <a:rPr lang="hr-HR" dirty="0" smtClean="0"/>
              <a:t>Božja objava u povijesti: nabroji najznačajnije faze i protagoniste?</a:t>
            </a:r>
          </a:p>
          <a:p>
            <a:r>
              <a:rPr lang="hr-HR" dirty="0" smtClean="0"/>
              <a:t>Što znači riječ “mesija” i kakva mesijanska očekivanja donose biblijski tekstovi?</a:t>
            </a:r>
          </a:p>
          <a:p>
            <a:r>
              <a:rPr lang="hr-HR" dirty="0" smtClean="0"/>
              <a:t>Tko su bili Isusovi suvremenici?</a:t>
            </a:r>
          </a:p>
          <a:p>
            <a:r>
              <a:rPr lang="hr-HR" dirty="0" smtClean="0"/>
              <a:t>Što je ekleziologija i koje su faze osnivanja Crkve?</a:t>
            </a:r>
          </a:p>
          <a:p>
            <a:r>
              <a:rPr lang="hr-HR" dirty="0" smtClean="0"/>
              <a:t>Protumači četiri odrednice Crkve?</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500"/>
                                        <p:tgtEl>
                                          <p:spTgt spid="3">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linds(horizontal)">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435608" y="428604"/>
            <a:ext cx="7498080" cy="5819796"/>
          </a:xfrm>
        </p:spPr>
        <p:txBody>
          <a:bodyPr/>
          <a:lstStyle/>
          <a:p>
            <a:endParaRPr lang="hr-HR" dirty="0" smtClean="0"/>
          </a:p>
          <a:p>
            <a:r>
              <a:rPr lang="hr-HR" dirty="0" smtClean="0"/>
              <a:t>Što je to crkveno učiteljstvo?</a:t>
            </a:r>
          </a:p>
          <a:p>
            <a:r>
              <a:rPr lang="hr-HR" dirty="0" smtClean="0"/>
              <a:t>Zašto je vjeri potrebna teologija?</a:t>
            </a:r>
          </a:p>
          <a:p>
            <a:r>
              <a:rPr lang="hr-HR" dirty="0" smtClean="0"/>
              <a:t>Koji su izazovi u odnosu teologije i prirodnih znanosti?</a:t>
            </a:r>
          </a:p>
          <a:p>
            <a:r>
              <a:rPr lang="hr-HR" dirty="0" smtClean="0"/>
              <a:t>Zbog čega se kršćanska vjera zanima za ekologiju?</a:t>
            </a:r>
          </a:p>
          <a:p>
            <a:r>
              <a:rPr lang="hr-HR" dirty="0" smtClean="0"/>
              <a:t>U čemu se sastoji poslanje teologa-laika?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500"/>
                                        <p:tgtEl>
                                          <p:spTgt spid="3">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linds(horizontal)">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hr-HR" dirty="0" smtClean="0"/>
              <a:t>Značenje i zadaća teologije</a:t>
            </a:r>
            <a:endParaRPr lang="hr-HR" dirty="0"/>
          </a:p>
        </p:txBody>
      </p:sp>
      <p:sp>
        <p:nvSpPr>
          <p:cNvPr id="3" name="Inhaltsplatzhalter 2"/>
          <p:cNvSpPr>
            <a:spLocks noGrp="1"/>
          </p:cNvSpPr>
          <p:nvPr>
            <p:ph idx="1"/>
          </p:nvPr>
        </p:nvSpPr>
        <p:spPr/>
        <p:txBody>
          <a:bodyPr/>
          <a:lstStyle/>
          <a:p>
            <a:r>
              <a:rPr lang="hr-HR" dirty="0" smtClean="0"/>
              <a:t>Teologija je znanstveno, </a:t>
            </a:r>
            <a:r>
              <a:rPr lang="hr-HR" dirty="0" err="1" smtClean="0"/>
              <a:t>tj</a:t>
            </a:r>
            <a:r>
              <a:rPr lang="hr-HR" dirty="0" smtClean="0"/>
              <a:t>. metodičko, sustavno i cjelovito tumačenje, izlaganje i razvijanje Božje objave sadržane u Sv. pismu koja se čovjeku otkriva u vjeri.</a:t>
            </a:r>
          </a:p>
          <a:p>
            <a:r>
              <a:rPr lang="hr-HR" dirty="0" smtClean="0"/>
              <a:t>Teologija= </a:t>
            </a:r>
            <a:r>
              <a:rPr lang="hr-HR" dirty="0" err="1" smtClean="0"/>
              <a:t>gr</a:t>
            </a:r>
            <a:r>
              <a:rPr lang="hr-HR" dirty="0" smtClean="0"/>
              <a:t>. </a:t>
            </a:r>
            <a:r>
              <a:rPr lang="hr-HR" dirty="0" err="1" smtClean="0"/>
              <a:t>Theos</a:t>
            </a:r>
            <a:r>
              <a:rPr lang="hr-HR" dirty="0" smtClean="0"/>
              <a:t> + </a:t>
            </a:r>
            <a:r>
              <a:rPr lang="hr-HR" dirty="0" err="1" smtClean="0"/>
              <a:t>logos</a:t>
            </a:r>
            <a:r>
              <a:rPr lang="hr-HR" dirty="0" smtClean="0"/>
              <a:t> = govor o Bogu</a:t>
            </a:r>
          </a:p>
          <a:p>
            <a:r>
              <a:rPr lang="hr-HR" dirty="0" err="1" smtClean="0"/>
              <a:t>Teodiceja</a:t>
            </a:r>
            <a:r>
              <a:rPr lang="hr-HR" dirty="0" smtClean="0"/>
              <a:t>= </a:t>
            </a:r>
            <a:r>
              <a:rPr lang="hr-HR" dirty="0" err="1" smtClean="0"/>
              <a:t>gr</a:t>
            </a:r>
            <a:r>
              <a:rPr lang="hr-HR" dirty="0" smtClean="0"/>
              <a:t>. </a:t>
            </a:r>
            <a:r>
              <a:rPr lang="hr-HR" dirty="0" err="1" smtClean="0"/>
              <a:t>Theon</a:t>
            </a:r>
            <a:r>
              <a:rPr lang="hr-HR" dirty="0" smtClean="0"/>
              <a:t> + </a:t>
            </a:r>
            <a:r>
              <a:rPr lang="hr-HR" dirty="0" err="1" smtClean="0"/>
              <a:t>dikein</a:t>
            </a:r>
            <a:r>
              <a:rPr lang="hr-HR" dirty="0" smtClean="0"/>
              <a:t> – obrana Boga pred problemom zla i patnje u svijetu</a:t>
            </a:r>
          </a:p>
          <a:p>
            <a:pPr>
              <a:buNone/>
            </a:pP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yad">
  <a:themeElements>
    <a:clrScheme name="Nyad">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Nya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Nyad">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5268</Words>
  <Application>Microsoft Office PowerPoint</Application>
  <PresentationFormat>Bildschirmpräsentation (4:3)</PresentationFormat>
  <Paragraphs>328</Paragraphs>
  <Slides>84</Slides>
  <Notes>1</Notes>
  <HiddenSlides>0</HiddenSlides>
  <MMClips>0</MMClips>
  <ScaleCrop>false</ScaleCrop>
  <HeadingPairs>
    <vt:vector size="4" baseType="variant">
      <vt:variant>
        <vt:lpstr>Design</vt:lpstr>
      </vt:variant>
      <vt:variant>
        <vt:i4>1</vt:i4>
      </vt:variant>
      <vt:variant>
        <vt:lpstr>Folientitel</vt:lpstr>
      </vt:variant>
      <vt:variant>
        <vt:i4>84</vt:i4>
      </vt:variant>
    </vt:vector>
  </HeadingPairs>
  <TitlesOfParts>
    <vt:vector size="85" baseType="lpstr">
      <vt:lpstr>Nyad</vt:lpstr>
      <vt:lpstr> </vt:lpstr>
      <vt:lpstr>Obvezatna literatura za polaganje ispita</vt:lpstr>
      <vt:lpstr>Uvodne napomene</vt:lpstr>
      <vt:lpstr>1. Studij teologije i društveni kontekst</vt:lpstr>
      <vt:lpstr>Folie 5</vt:lpstr>
      <vt:lpstr>Kriza govora o Bogu</vt:lpstr>
      <vt:lpstr>Kritika religije</vt:lpstr>
      <vt:lpstr>Folie 8</vt:lpstr>
      <vt:lpstr>Značenje i zadaća teologije</vt:lpstr>
      <vt:lpstr>Folie 10</vt:lpstr>
      <vt:lpstr>Folie 11</vt:lpstr>
      <vt:lpstr>Folie 12</vt:lpstr>
      <vt:lpstr>Razvoj teologije kao akademske discipline</vt:lpstr>
      <vt:lpstr>II.  Vatikanski sabor</vt:lpstr>
      <vt:lpstr>Folie 15</vt:lpstr>
      <vt:lpstr>Teologija i antropologija</vt:lpstr>
      <vt:lpstr>Folie 17</vt:lpstr>
      <vt:lpstr>Ljudska osoba/dostojanstvo</vt:lpstr>
      <vt:lpstr>Folie 19</vt:lpstr>
      <vt:lpstr>Sloboda/slobodna volja</vt:lpstr>
      <vt:lpstr>Folie 21</vt:lpstr>
      <vt:lpstr>Struktura ljudske osjetilne spoznaje</vt:lpstr>
      <vt:lpstr>Struktura ljudske razumske spoznaje</vt:lpstr>
      <vt:lpstr>Folie 24</vt:lpstr>
      <vt:lpstr>Folie 25</vt:lpstr>
      <vt:lpstr>Analogija</vt:lpstr>
      <vt:lpstr>Pojam može biti: </vt:lpstr>
      <vt:lpstr>Misterij Krista</vt:lpstr>
      <vt:lpstr>Povijest spasenja</vt:lpstr>
      <vt:lpstr> </vt:lpstr>
      <vt:lpstr>Kršćansko gledanje na vrijeme</vt:lpstr>
      <vt:lpstr> </vt:lpstr>
      <vt:lpstr>2. Čovjek – biće transcendencije</vt:lpstr>
      <vt:lpstr>Elementi nadilaženja u samom čovjeku – staze prema transcendenciji</vt:lpstr>
      <vt:lpstr>  </vt:lpstr>
      <vt:lpstr>Uspon prema Bogu iz izvanjskog svijeta</vt:lpstr>
      <vt:lpstr> </vt:lpstr>
      <vt:lpstr> </vt:lpstr>
      <vt:lpstr> </vt:lpstr>
      <vt:lpstr>II. Pred temeljnom porukom kršćanstva</vt:lpstr>
      <vt:lpstr>Folie 41</vt:lpstr>
      <vt:lpstr>Istočni grijeh</vt:lpstr>
      <vt:lpstr>Čovjekova potreba za spasenjem</vt:lpstr>
      <vt:lpstr>  </vt:lpstr>
      <vt:lpstr>Bog se objavljuje: povijest spasenja</vt:lpstr>
      <vt:lpstr>  </vt:lpstr>
      <vt:lpstr> </vt:lpstr>
      <vt:lpstr>  </vt:lpstr>
      <vt:lpstr>  </vt:lpstr>
      <vt:lpstr>  </vt:lpstr>
      <vt:lpstr>Kristova osoba i bit kršćanstva</vt:lpstr>
      <vt:lpstr>Mesijanska ideja</vt:lpstr>
      <vt:lpstr>Isusovi suvremenici</vt:lpstr>
      <vt:lpstr>Folie 54</vt:lpstr>
      <vt:lpstr>Folie 55</vt:lpstr>
      <vt:lpstr>Isusov identitet</vt:lpstr>
      <vt:lpstr>Isusova čudesa i znakovi</vt:lpstr>
      <vt:lpstr>Mariologija</vt:lpstr>
      <vt:lpstr>Ekleziologija</vt:lpstr>
      <vt:lpstr>   </vt:lpstr>
      <vt:lpstr>Odrednice Crkve</vt:lpstr>
      <vt:lpstr>Folie 62</vt:lpstr>
      <vt:lpstr>Sveto pismo i Crkva</vt:lpstr>
      <vt:lpstr>Crkveno učiteljstvo</vt:lpstr>
      <vt:lpstr>Crkveni raskoli i ekumenizam</vt:lpstr>
      <vt:lpstr>Folie 66</vt:lpstr>
      <vt:lpstr>Vjera bez teologije?</vt:lpstr>
      <vt:lpstr>Folie 68</vt:lpstr>
      <vt:lpstr>Proročka/kritička zadaća teologije</vt:lpstr>
      <vt:lpstr>Odnos teologije i znanosti</vt:lpstr>
      <vt:lpstr>Folie 71</vt:lpstr>
      <vt:lpstr>Folie 72</vt:lpstr>
      <vt:lpstr>Holistički pogled</vt:lpstr>
      <vt:lpstr>Folie 74</vt:lpstr>
      <vt:lpstr>Folie 75</vt:lpstr>
      <vt:lpstr>Folie 76</vt:lpstr>
      <vt:lpstr>Folie 77</vt:lpstr>
      <vt:lpstr>Teologija i ekologija</vt:lpstr>
      <vt:lpstr>Poslanje teologa laika</vt:lpstr>
      <vt:lpstr>PITANJA ZA ISPIT</vt:lpstr>
      <vt:lpstr>Folie 81</vt:lpstr>
      <vt:lpstr>Folie 82</vt:lpstr>
      <vt:lpstr>Folie 83</vt:lpstr>
      <vt:lpstr>Folie 84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Andelko</dc:creator>
  <cp:lastModifiedBy>Andelko</cp:lastModifiedBy>
  <cp:revision>190</cp:revision>
  <dcterms:created xsi:type="dcterms:W3CDTF">2013-10-06T15:23:32Z</dcterms:created>
  <dcterms:modified xsi:type="dcterms:W3CDTF">2017-11-05T08:23:42Z</dcterms:modified>
</cp:coreProperties>
</file>